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6" r:id="rId3"/>
    <p:sldId id="267" r:id="rId4"/>
    <p:sldId id="257" r:id="rId5"/>
    <p:sldId id="268" r:id="rId6"/>
    <p:sldId id="269" r:id="rId7"/>
    <p:sldId id="270" r:id="rId8"/>
    <p:sldId id="271" r:id="rId9"/>
    <p:sldId id="272" r:id="rId10"/>
    <p:sldId id="273" r:id="rId11"/>
    <p:sldId id="274" r:id="rId12"/>
    <p:sldId id="275" r:id="rId13"/>
    <p:sldId id="2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100" d="100"/>
          <a:sy n="100" d="100"/>
        </p:scale>
        <p:origin x="99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EDB978-EDFE-4B77-B8A1-50C342AF9C6E}" type="datetimeFigureOut">
              <a:rPr lang="en-US" smtClean="0"/>
              <a:t>28/07/2018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9E79D0-5262-4330-B56E-7DCAFEE740B1}" type="slidenum">
              <a:rPr lang="en-US" smtClean="0"/>
              <a:t>‹#›</a:t>
            </a:fld>
            <a:endParaRPr lang="en-US"/>
          </a:p>
        </p:txBody>
      </p:sp>
    </p:spTree>
    <p:extLst>
      <p:ext uri="{BB962C8B-B14F-4D97-AF65-F5344CB8AC3E}">
        <p14:creationId xmlns:p14="http://schemas.microsoft.com/office/powerpoint/2010/main" val="1389964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1A5DA-6CC5-4AF5-B2B2-F09C11C76C1E}" type="datetimeFigureOut">
              <a:rPr lang="en-US" smtClean="0"/>
              <a:t>28/07/2018</a:t>
            </a:fld>
            <a:endParaRPr lang="en-US"/>
          </a:p>
        </p:txBody>
      </p:sp>
      <p:sp>
        <p:nvSpPr>
          <p:cNvPr id="3" name="Footer Placeholder 2"/>
          <p:cNvSpPr>
            <a:spLocks noGrp="1"/>
          </p:cNvSpPr>
          <p:nvPr>
            <p:ph type="ftr" sz="quarter" idx="11"/>
          </p:nvPr>
        </p:nvSpPr>
        <p:spPr/>
        <p:txBody>
          <a:bodyPr/>
          <a:lstStyle>
            <a:lvl1pPr>
              <a:defRPr sz="1600" b="1"/>
            </a:lvl1pPr>
          </a:lstStyle>
          <a:p>
            <a:r>
              <a:rPr lang="en-US" dirty="0"/>
              <a:t>www.examplanning.com</a:t>
            </a:r>
          </a:p>
        </p:txBody>
      </p:sp>
      <p:sp>
        <p:nvSpPr>
          <p:cNvPr id="4" name="Slide Number Placeholder 3"/>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187812407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1A5DA-6CC5-4AF5-B2B2-F09C11C76C1E}" type="datetimeFigureOut">
              <a:rPr lang="en-US" smtClean="0"/>
              <a:t>28/07/2018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b="1">
                <a:solidFill>
                  <a:schemeClr val="tx1">
                    <a:tint val="75000"/>
                  </a:schemeClr>
                </a:solidFill>
              </a:defRPr>
            </a:lvl1pPr>
          </a:lstStyle>
          <a:p>
            <a:r>
              <a:rPr lang="en-US" dirty="0"/>
              <a:t>www.examplanning.com</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B1C66-FA8D-4808-9D8E-AE1AD44AB243}" type="slidenum">
              <a:rPr lang="en-US" smtClean="0"/>
              <a:t>‹#›</a:t>
            </a:fld>
            <a:endParaRPr lang="en-US"/>
          </a:p>
        </p:txBody>
      </p:sp>
    </p:spTree>
    <p:extLst>
      <p:ext uri="{BB962C8B-B14F-4D97-AF65-F5344CB8AC3E}">
        <p14:creationId xmlns:p14="http://schemas.microsoft.com/office/powerpoint/2010/main" val="3087069763"/>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0" name="Right Triangle 19"/>
          <p:cNvSpPr/>
          <p:nvPr/>
        </p:nvSpPr>
        <p:spPr>
          <a:xfrm flipH="1">
            <a:off x="0" y="6147413"/>
            <a:ext cx="12192000" cy="710587"/>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www.examplanning.com</a:t>
            </a:r>
          </a:p>
        </p:txBody>
      </p:sp>
      <p:sp>
        <p:nvSpPr>
          <p:cNvPr id="8" name="TextBox 7"/>
          <p:cNvSpPr txBox="1"/>
          <p:nvPr/>
        </p:nvSpPr>
        <p:spPr>
          <a:xfrm>
            <a:off x="5310130" y="379727"/>
            <a:ext cx="6422524" cy="5078313"/>
          </a:xfrm>
          <a:prstGeom prst="rect">
            <a:avLst/>
          </a:prstGeom>
          <a:noFill/>
        </p:spPr>
        <p:txBody>
          <a:bodyPr wrap="square" rtlCol="0">
            <a:spAutoFit/>
          </a:bodyPr>
          <a:lstStyle/>
          <a:p>
            <a:pPr algn="just">
              <a:lnSpc>
                <a:spcPct val="150000"/>
              </a:lnSpc>
            </a:pPr>
            <a:r>
              <a:rPr lang="en-US" sz="2400" dirty="0"/>
              <a:t>Databases and data warehouses are used to generate different types of information. Information generated by both are used for different purposes. These may range from simple informational queries to analytical reports used for improving performance of businesses. Both database and data warehouse have differences and similarities between them which are discussed.</a:t>
            </a:r>
          </a:p>
        </p:txBody>
      </p:sp>
      <p:grpSp>
        <p:nvGrpSpPr>
          <p:cNvPr id="5" name="Group 4">
            <a:extLst>
              <a:ext uri="{FF2B5EF4-FFF2-40B4-BE49-F238E27FC236}">
                <a16:creationId xmlns:a16="http://schemas.microsoft.com/office/drawing/2014/main" id="{082F8BD8-D9E2-4174-A4F9-66E881E3EF14}"/>
              </a:ext>
            </a:extLst>
          </p:cNvPr>
          <p:cNvGrpSpPr/>
          <p:nvPr/>
        </p:nvGrpSpPr>
        <p:grpSpPr>
          <a:xfrm>
            <a:off x="0" y="-88134"/>
            <a:ext cx="5310130" cy="6946134"/>
            <a:chOff x="0" y="-88134"/>
            <a:chExt cx="5310130" cy="6946134"/>
          </a:xfrm>
        </p:grpSpPr>
        <p:sp>
          <p:nvSpPr>
            <p:cNvPr id="7" name="Rectangle 6"/>
            <p:cNvSpPr/>
            <p:nvPr/>
          </p:nvSpPr>
          <p:spPr>
            <a:xfrm>
              <a:off x="0" y="-88134"/>
              <a:ext cx="5310130" cy="6946134"/>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3927" y="544777"/>
              <a:ext cx="4476796" cy="2585323"/>
            </a:xfrm>
            <a:prstGeom prst="rect">
              <a:avLst/>
            </a:prstGeom>
            <a:noFill/>
          </p:spPr>
          <p:txBody>
            <a:bodyPr wrap="square" rtlCol="0" anchor="ctr">
              <a:spAutoFit/>
            </a:bodyPr>
            <a:lstStyle/>
            <a:p>
              <a:pPr algn="ctr"/>
              <a:r>
                <a:rPr lang="en-US" sz="5400" spc="-300" dirty="0">
                  <a:solidFill>
                    <a:schemeClr val="bg1">
                      <a:lumMod val="95000"/>
                    </a:schemeClr>
                  </a:solidFill>
                </a:rPr>
                <a:t>Database </a:t>
              </a:r>
            </a:p>
            <a:p>
              <a:pPr algn="ctr"/>
              <a:r>
                <a:rPr lang="en-US" sz="5400" spc="-300" dirty="0">
                  <a:solidFill>
                    <a:schemeClr val="bg1">
                      <a:lumMod val="95000"/>
                    </a:schemeClr>
                  </a:solidFill>
                </a:rPr>
                <a:t>Vs. </a:t>
              </a:r>
            </a:p>
            <a:p>
              <a:pPr algn="ctr"/>
              <a:r>
                <a:rPr lang="en-US" sz="5400" spc="-300" dirty="0">
                  <a:solidFill>
                    <a:schemeClr val="bg1">
                      <a:lumMod val="95000"/>
                    </a:schemeClr>
                  </a:solidFill>
                </a:rPr>
                <a:t>Data Warehouse</a:t>
              </a:r>
            </a:p>
          </p:txBody>
        </p:sp>
        <p:sp>
          <p:nvSpPr>
            <p:cNvPr id="10" name="TextBox 9"/>
            <p:cNvSpPr txBox="1"/>
            <p:nvPr/>
          </p:nvSpPr>
          <p:spPr>
            <a:xfrm>
              <a:off x="539822" y="3475063"/>
              <a:ext cx="3973455" cy="461665"/>
            </a:xfrm>
            <a:prstGeom prst="rect">
              <a:avLst/>
            </a:prstGeom>
            <a:noFill/>
          </p:spPr>
          <p:txBody>
            <a:bodyPr wrap="square" rtlCol="0">
              <a:spAutoFit/>
            </a:bodyPr>
            <a:lstStyle/>
            <a:p>
              <a:r>
                <a:rPr lang="en-US" sz="2400" dirty="0">
                  <a:solidFill>
                    <a:schemeClr val="bg1">
                      <a:lumMod val="95000"/>
                    </a:schemeClr>
                  </a:solidFill>
                </a:rPr>
                <a:t>Similarities and differences</a:t>
              </a:r>
            </a:p>
          </p:txBody>
        </p:sp>
        <p:cxnSp>
          <p:nvCxnSpPr>
            <p:cNvPr id="12" name="Straight Connector 11"/>
            <p:cNvCxnSpPr/>
            <p:nvPr/>
          </p:nvCxnSpPr>
          <p:spPr>
            <a:xfrm>
              <a:off x="539822" y="3294044"/>
              <a:ext cx="3767768"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4271611D-2B41-4629-9548-AD57A80D6D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2647899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p:nvPr/>
        </p:nvSpPr>
        <p:spPr>
          <a:xfrm rot="5400000">
            <a:off x="5894024" y="-5894023"/>
            <a:ext cx="495762" cy="12283808"/>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www.examplanning.com</a:t>
            </a:r>
          </a:p>
        </p:txBody>
      </p:sp>
      <p:sp>
        <p:nvSpPr>
          <p:cNvPr id="28" name="Right Triangle 27"/>
          <p:cNvSpPr/>
          <p:nvPr/>
        </p:nvSpPr>
        <p:spPr>
          <a:xfrm flipH="1">
            <a:off x="8754742" y="6097775"/>
            <a:ext cx="3437258" cy="760225"/>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55490" y="759366"/>
            <a:ext cx="8770513" cy="615553"/>
          </a:xfrm>
          <a:prstGeom prst="rect">
            <a:avLst/>
          </a:prstGeom>
          <a:noFill/>
        </p:spPr>
        <p:txBody>
          <a:bodyPr wrap="square" rtlCol="0" anchor="ctr">
            <a:spAutoFit/>
          </a:bodyPr>
          <a:lstStyle/>
          <a:p>
            <a:pPr algn="ctr"/>
            <a:r>
              <a:rPr lang="en-US" sz="3400" b="1" dirty="0"/>
              <a:t>Comparison of Database and Data Warehouse</a:t>
            </a:r>
          </a:p>
        </p:txBody>
      </p:sp>
      <p:graphicFrame>
        <p:nvGraphicFramePr>
          <p:cNvPr id="6" name="Table 5">
            <a:extLst>
              <a:ext uri="{FF2B5EF4-FFF2-40B4-BE49-F238E27FC236}">
                <a16:creationId xmlns:a16="http://schemas.microsoft.com/office/drawing/2014/main" id="{64079D86-4158-4369-AA4C-283973ABC167}"/>
              </a:ext>
            </a:extLst>
          </p:cNvPr>
          <p:cNvGraphicFramePr>
            <a:graphicFrameLocks noGrp="1"/>
          </p:cNvGraphicFramePr>
          <p:nvPr>
            <p:extLst>
              <p:ext uri="{D42A27DB-BD31-4B8C-83A1-F6EECF244321}">
                <p14:modId xmlns:p14="http://schemas.microsoft.com/office/powerpoint/2010/main" val="421271931"/>
              </p:ext>
            </p:extLst>
          </p:nvPr>
        </p:nvGraphicFramePr>
        <p:xfrm>
          <a:off x="3327090" y="1565714"/>
          <a:ext cx="8127999" cy="4612830"/>
        </p:xfrm>
        <a:graphic>
          <a:graphicData uri="http://schemas.openxmlformats.org/drawingml/2006/table">
            <a:tbl>
              <a:tblPr firstRow="1" bandRow="1">
                <a:tableStyleId>{5C22544A-7EE6-4342-B048-85BDC9FD1C3A}</a:tableStyleId>
              </a:tblPr>
              <a:tblGrid>
                <a:gridCol w="1395912">
                  <a:extLst>
                    <a:ext uri="{9D8B030D-6E8A-4147-A177-3AD203B41FA5}">
                      <a16:colId xmlns:a16="http://schemas.microsoft.com/office/drawing/2014/main" val="2920364981"/>
                    </a:ext>
                  </a:extLst>
                </a:gridCol>
                <a:gridCol w="3657600">
                  <a:extLst>
                    <a:ext uri="{9D8B030D-6E8A-4147-A177-3AD203B41FA5}">
                      <a16:colId xmlns:a16="http://schemas.microsoft.com/office/drawing/2014/main" val="2679558289"/>
                    </a:ext>
                  </a:extLst>
                </a:gridCol>
                <a:gridCol w="3074487">
                  <a:extLst>
                    <a:ext uri="{9D8B030D-6E8A-4147-A177-3AD203B41FA5}">
                      <a16:colId xmlns:a16="http://schemas.microsoft.com/office/drawing/2014/main" val="3852342944"/>
                    </a:ext>
                  </a:extLst>
                </a:gridCol>
              </a:tblGrid>
              <a:tr h="449135">
                <a:tc>
                  <a:txBody>
                    <a:bodyPr/>
                    <a:lstStyle/>
                    <a:p>
                      <a:endParaRPr lang="en-US" dirty="0"/>
                    </a:p>
                  </a:txBody>
                  <a:tcPr/>
                </a:tc>
                <a:tc>
                  <a:txBody>
                    <a:bodyPr/>
                    <a:lstStyle/>
                    <a:p>
                      <a:pPr algn="ctr"/>
                      <a:r>
                        <a:rPr lang="en-US" dirty="0"/>
                        <a:t>DATABASE</a:t>
                      </a:r>
                    </a:p>
                  </a:txBody>
                  <a:tcPr/>
                </a:tc>
                <a:tc>
                  <a:txBody>
                    <a:bodyPr/>
                    <a:lstStyle/>
                    <a:p>
                      <a:pPr algn="ctr"/>
                      <a:r>
                        <a:rPr lang="en-US" dirty="0"/>
                        <a:t>DATA WAREHOUSE</a:t>
                      </a:r>
                    </a:p>
                  </a:txBody>
                  <a:tcPr/>
                </a:tc>
                <a:extLst>
                  <a:ext uri="{0D108BD9-81ED-4DB2-BD59-A6C34878D82A}">
                    <a16:rowId xmlns:a16="http://schemas.microsoft.com/office/drawing/2014/main" val="396195879"/>
                  </a:ext>
                </a:extLst>
              </a:tr>
              <a:tr h="2052640">
                <a:tc>
                  <a:txBody>
                    <a:bodyPr/>
                    <a:lstStyle/>
                    <a:p>
                      <a:endParaRPr lang="en-US" b="1" dirty="0"/>
                    </a:p>
                    <a:p>
                      <a:endParaRPr lang="en-US" b="1" dirty="0"/>
                    </a:p>
                    <a:p>
                      <a:pPr algn="ctr"/>
                      <a:r>
                        <a:rPr lang="en-US" b="1" dirty="0"/>
                        <a:t>Reporting</a:t>
                      </a:r>
                      <a:endParaRPr lang="en-US" dirty="0"/>
                    </a:p>
                  </a:txBody>
                  <a:tcPr/>
                </a:tc>
                <a:tc>
                  <a:txBody>
                    <a:bodyPr/>
                    <a:lstStyle/>
                    <a:p>
                      <a:pPr algn="just">
                        <a:lnSpc>
                          <a:spcPct val="150000"/>
                        </a:lnSpc>
                      </a:pPr>
                      <a:r>
                        <a:rPr lang="en-US" dirty="0"/>
                        <a:t>It has more static type of reporting. These are usually one-time lists. For example, you may need data of a specific patient to check the history of disease or a student checks its admission status. These results can be in PDF formats. The data may be combined from several tables and actual queries may be complex which requires expertise in this field.</a:t>
                      </a:r>
                    </a:p>
                  </a:txBody>
                  <a:tcPr/>
                </a:tc>
                <a:tc>
                  <a:txBody>
                    <a:bodyPr/>
                    <a:lstStyle/>
                    <a:p>
                      <a:pPr algn="just">
                        <a:lnSpc>
                          <a:spcPct val="150000"/>
                        </a:lnSpc>
                      </a:pPr>
                      <a:r>
                        <a:rPr lang="en-US" dirty="0"/>
                        <a:t>When you measure the performance of a business, the static report is not sufficient for that purpose. To perform analysis, the data is aggregated and summarized into different types of reports.</a:t>
                      </a:r>
                    </a:p>
                  </a:txBody>
                  <a:tcPr/>
                </a:tc>
                <a:extLst>
                  <a:ext uri="{0D108BD9-81ED-4DB2-BD59-A6C34878D82A}">
                    <a16:rowId xmlns:a16="http://schemas.microsoft.com/office/drawing/2014/main" val="1898434603"/>
                  </a:ext>
                </a:extLst>
              </a:tr>
            </a:tbl>
          </a:graphicData>
        </a:graphic>
      </p:graphicFrame>
      <p:grpSp>
        <p:nvGrpSpPr>
          <p:cNvPr id="3" name="Group 2">
            <a:extLst>
              <a:ext uri="{FF2B5EF4-FFF2-40B4-BE49-F238E27FC236}">
                <a16:creationId xmlns:a16="http://schemas.microsoft.com/office/drawing/2014/main" id="{98A545BD-76AC-40DB-A2D5-F1BA7782638C}"/>
              </a:ext>
            </a:extLst>
          </p:cNvPr>
          <p:cNvGrpSpPr/>
          <p:nvPr/>
        </p:nvGrpSpPr>
        <p:grpSpPr>
          <a:xfrm>
            <a:off x="459346" y="2057400"/>
            <a:ext cx="2867745" cy="4800600"/>
            <a:chOff x="459346" y="2057400"/>
            <a:chExt cx="2867745" cy="4800600"/>
          </a:xfrm>
        </p:grpSpPr>
        <p:sp>
          <p:nvSpPr>
            <p:cNvPr id="4" name="Oval 3"/>
            <p:cNvSpPr/>
            <p:nvPr/>
          </p:nvSpPr>
          <p:spPr>
            <a:xfrm>
              <a:off x="583891" y="2057400"/>
              <a:ext cx="2743200" cy="2743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8293" y="2321004"/>
              <a:ext cx="2214395" cy="2215991"/>
            </a:xfrm>
            <a:prstGeom prst="rect">
              <a:avLst/>
            </a:prstGeom>
            <a:noFill/>
          </p:spPr>
          <p:txBody>
            <a:bodyPr wrap="square" rtlCol="0" anchor="ctr">
              <a:spAutoFit/>
            </a:bodyPr>
            <a:lstStyle/>
            <a:p>
              <a:pPr algn="ctr"/>
              <a:r>
                <a:rPr lang="en-US" sz="13800" b="1" spc="-300" dirty="0">
                  <a:solidFill>
                    <a:schemeClr val="accent2"/>
                  </a:solidFill>
                </a:rPr>
                <a:t>07</a:t>
              </a:r>
            </a:p>
          </p:txBody>
        </p:sp>
        <p:cxnSp>
          <p:nvCxnSpPr>
            <p:cNvPr id="7" name="Straight Connector 6"/>
            <p:cNvCxnSpPr>
              <a:stCxn id="4" idx="4"/>
            </p:cNvCxnSpPr>
            <p:nvPr/>
          </p:nvCxnSpPr>
          <p:spPr>
            <a:xfrm flipH="1">
              <a:off x="1955490" y="4800600"/>
              <a:ext cx="1" cy="2057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BA32A6AD-73F9-409B-8017-4A7AE11FF0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391352200"/>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p:nvPr/>
        </p:nvSpPr>
        <p:spPr>
          <a:xfrm rot="5400000">
            <a:off x="5894024" y="-5894023"/>
            <a:ext cx="495762" cy="12283808"/>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www.examplanning.com</a:t>
            </a:r>
          </a:p>
        </p:txBody>
      </p:sp>
      <p:sp>
        <p:nvSpPr>
          <p:cNvPr id="28" name="Right Triangle 27"/>
          <p:cNvSpPr/>
          <p:nvPr/>
        </p:nvSpPr>
        <p:spPr>
          <a:xfrm flipH="1">
            <a:off x="8754742" y="6097775"/>
            <a:ext cx="3437258" cy="760225"/>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55490" y="759366"/>
            <a:ext cx="8770513" cy="615553"/>
          </a:xfrm>
          <a:prstGeom prst="rect">
            <a:avLst/>
          </a:prstGeom>
          <a:noFill/>
        </p:spPr>
        <p:txBody>
          <a:bodyPr wrap="square" rtlCol="0" anchor="ctr">
            <a:spAutoFit/>
          </a:bodyPr>
          <a:lstStyle/>
          <a:p>
            <a:pPr algn="ctr"/>
            <a:r>
              <a:rPr lang="en-US" sz="3400" b="1" dirty="0"/>
              <a:t>Comparison of Database and Data Warehouse</a:t>
            </a:r>
          </a:p>
        </p:txBody>
      </p:sp>
      <p:graphicFrame>
        <p:nvGraphicFramePr>
          <p:cNvPr id="6" name="Table 5">
            <a:extLst>
              <a:ext uri="{FF2B5EF4-FFF2-40B4-BE49-F238E27FC236}">
                <a16:creationId xmlns:a16="http://schemas.microsoft.com/office/drawing/2014/main" id="{64079D86-4158-4369-AA4C-283973ABC167}"/>
              </a:ext>
            </a:extLst>
          </p:cNvPr>
          <p:cNvGraphicFramePr>
            <a:graphicFrameLocks noGrp="1"/>
          </p:cNvGraphicFramePr>
          <p:nvPr>
            <p:extLst>
              <p:ext uri="{D42A27DB-BD31-4B8C-83A1-F6EECF244321}">
                <p14:modId xmlns:p14="http://schemas.microsoft.com/office/powerpoint/2010/main" val="2336812264"/>
              </p:ext>
            </p:extLst>
          </p:nvPr>
        </p:nvGraphicFramePr>
        <p:xfrm>
          <a:off x="3327090" y="2178111"/>
          <a:ext cx="8127999" cy="2966910"/>
        </p:xfrm>
        <a:graphic>
          <a:graphicData uri="http://schemas.openxmlformats.org/drawingml/2006/table">
            <a:tbl>
              <a:tblPr firstRow="1" bandRow="1">
                <a:tableStyleId>{5C22544A-7EE6-4342-B048-85BDC9FD1C3A}</a:tableStyleId>
              </a:tblPr>
              <a:tblGrid>
                <a:gridCol w="1704286">
                  <a:extLst>
                    <a:ext uri="{9D8B030D-6E8A-4147-A177-3AD203B41FA5}">
                      <a16:colId xmlns:a16="http://schemas.microsoft.com/office/drawing/2014/main" val="2920364981"/>
                    </a:ext>
                  </a:extLst>
                </a:gridCol>
                <a:gridCol w="3078760">
                  <a:extLst>
                    <a:ext uri="{9D8B030D-6E8A-4147-A177-3AD203B41FA5}">
                      <a16:colId xmlns:a16="http://schemas.microsoft.com/office/drawing/2014/main" val="2679558289"/>
                    </a:ext>
                  </a:extLst>
                </a:gridCol>
                <a:gridCol w="3344953">
                  <a:extLst>
                    <a:ext uri="{9D8B030D-6E8A-4147-A177-3AD203B41FA5}">
                      <a16:colId xmlns:a16="http://schemas.microsoft.com/office/drawing/2014/main" val="3852342944"/>
                    </a:ext>
                  </a:extLst>
                </a:gridCol>
              </a:tblGrid>
              <a:tr h="449135">
                <a:tc>
                  <a:txBody>
                    <a:bodyPr/>
                    <a:lstStyle/>
                    <a:p>
                      <a:endParaRPr lang="en-US" dirty="0"/>
                    </a:p>
                  </a:txBody>
                  <a:tcPr/>
                </a:tc>
                <a:tc>
                  <a:txBody>
                    <a:bodyPr/>
                    <a:lstStyle/>
                    <a:p>
                      <a:pPr algn="ctr"/>
                      <a:r>
                        <a:rPr lang="en-US" dirty="0"/>
                        <a:t>DATABASE</a:t>
                      </a:r>
                    </a:p>
                  </a:txBody>
                  <a:tcPr/>
                </a:tc>
                <a:tc>
                  <a:txBody>
                    <a:bodyPr/>
                    <a:lstStyle/>
                    <a:p>
                      <a:pPr algn="ctr"/>
                      <a:r>
                        <a:rPr lang="en-US" dirty="0"/>
                        <a:t>DATA WAREHOUSE</a:t>
                      </a:r>
                    </a:p>
                  </a:txBody>
                  <a:tcPr/>
                </a:tc>
                <a:extLst>
                  <a:ext uri="{0D108BD9-81ED-4DB2-BD59-A6C34878D82A}">
                    <a16:rowId xmlns:a16="http://schemas.microsoft.com/office/drawing/2014/main" val="396195879"/>
                  </a:ext>
                </a:extLst>
              </a:tr>
              <a:tr h="2052640">
                <a:tc>
                  <a:txBody>
                    <a:bodyPr/>
                    <a:lstStyle/>
                    <a:p>
                      <a:endParaRPr lang="en-US" b="1" dirty="0"/>
                    </a:p>
                    <a:p>
                      <a:endParaRPr lang="en-US" b="1" dirty="0"/>
                    </a:p>
                    <a:p>
                      <a:pPr algn="ctr"/>
                      <a:r>
                        <a:rPr lang="en-US" b="1" dirty="0"/>
                        <a:t>Data Duplication</a:t>
                      </a:r>
                      <a:endParaRPr lang="en-US" dirty="0"/>
                    </a:p>
                  </a:txBody>
                  <a:tcPr/>
                </a:tc>
                <a:tc>
                  <a:txBody>
                    <a:bodyPr/>
                    <a:lstStyle/>
                    <a:p>
                      <a:pPr algn="just">
                        <a:lnSpc>
                          <a:spcPct val="150000"/>
                        </a:lnSpc>
                      </a:pPr>
                      <a:r>
                        <a:rPr lang="en-US" dirty="0"/>
                        <a:t>In an OLTP database, the data is normalized and there is no duplication of data in order to increase the optimized processing and better efficiency.</a:t>
                      </a:r>
                    </a:p>
                  </a:txBody>
                  <a:tcPr/>
                </a:tc>
                <a:tc>
                  <a:txBody>
                    <a:bodyPr/>
                    <a:lstStyle/>
                    <a:p>
                      <a:pPr algn="just">
                        <a:lnSpc>
                          <a:spcPct val="150000"/>
                        </a:lnSpc>
                      </a:pPr>
                      <a:r>
                        <a:rPr lang="en-US" dirty="0"/>
                        <a:t>In OLAP database, the data is organized in such a way to facilitate the analysis and reporting. Usually the data is denormalized and stored in fewer tables in simple structure.</a:t>
                      </a:r>
                    </a:p>
                  </a:txBody>
                  <a:tcPr/>
                </a:tc>
                <a:extLst>
                  <a:ext uri="{0D108BD9-81ED-4DB2-BD59-A6C34878D82A}">
                    <a16:rowId xmlns:a16="http://schemas.microsoft.com/office/drawing/2014/main" val="1898434603"/>
                  </a:ext>
                </a:extLst>
              </a:tr>
            </a:tbl>
          </a:graphicData>
        </a:graphic>
      </p:graphicFrame>
      <p:grpSp>
        <p:nvGrpSpPr>
          <p:cNvPr id="3" name="Group 2">
            <a:extLst>
              <a:ext uri="{FF2B5EF4-FFF2-40B4-BE49-F238E27FC236}">
                <a16:creationId xmlns:a16="http://schemas.microsoft.com/office/drawing/2014/main" id="{6EF5D98D-76E8-4150-926B-31060732ABAE}"/>
              </a:ext>
            </a:extLst>
          </p:cNvPr>
          <p:cNvGrpSpPr/>
          <p:nvPr/>
        </p:nvGrpSpPr>
        <p:grpSpPr>
          <a:xfrm>
            <a:off x="459346" y="2057400"/>
            <a:ext cx="2867745" cy="4800600"/>
            <a:chOff x="459346" y="2057400"/>
            <a:chExt cx="2867745" cy="4800600"/>
          </a:xfrm>
        </p:grpSpPr>
        <p:sp>
          <p:nvSpPr>
            <p:cNvPr id="4" name="Oval 3"/>
            <p:cNvSpPr/>
            <p:nvPr/>
          </p:nvSpPr>
          <p:spPr>
            <a:xfrm>
              <a:off x="583891" y="2057400"/>
              <a:ext cx="2743200" cy="2743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8293" y="2321004"/>
              <a:ext cx="2214395" cy="2215991"/>
            </a:xfrm>
            <a:prstGeom prst="rect">
              <a:avLst/>
            </a:prstGeom>
            <a:noFill/>
          </p:spPr>
          <p:txBody>
            <a:bodyPr wrap="square" rtlCol="0" anchor="ctr">
              <a:spAutoFit/>
            </a:bodyPr>
            <a:lstStyle/>
            <a:p>
              <a:pPr algn="ctr"/>
              <a:r>
                <a:rPr lang="en-US" sz="13800" b="1" spc="-300" dirty="0">
                  <a:solidFill>
                    <a:schemeClr val="accent2"/>
                  </a:solidFill>
                </a:rPr>
                <a:t>08</a:t>
              </a:r>
            </a:p>
          </p:txBody>
        </p:sp>
        <p:cxnSp>
          <p:nvCxnSpPr>
            <p:cNvPr id="7" name="Straight Connector 6"/>
            <p:cNvCxnSpPr>
              <a:stCxn id="4" idx="4"/>
            </p:cNvCxnSpPr>
            <p:nvPr/>
          </p:nvCxnSpPr>
          <p:spPr>
            <a:xfrm flipH="1">
              <a:off x="1955490" y="4800600"/>
              <a:ext cx="1" cy="2057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CC17CD5-D391-4000-9EA7-355F4D5E1B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45576598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p:nvPr/>
        </p:nvSpPr>
        <p:spPr>
          <a:xfrm rot="5400000">
            <a:off x="5894024" y="-5894023"/>
            <a:ext cx="495762" cy="12283808"/>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www.examplanning.com</a:t>
            </a:r>
          </a:p>
        </p:txBody>
      </p:sp>
      <p:sp>
        <p:nvSpPr>
          <p:cNvPr id="28" name="Right Triangle 27"/>
          <p:cNvSpPr/>
          <p:nvPr/>
        </p:nvSpPr>
        <p:spPr>
          <a:xfrm flipH="1">
            <a:off x="8754742" y="6097775"/>
            <a:ext cx="3437258" cy="760225"/>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55490" y="759366"/>
            <a:ext cx="8770513" cy="615553"/>
          </a:xfrm>
          <a:prstGeom prst="rect">
            <a:avLst/>
          </a:prstGeom>
          <a:noFill/>
        </p:spPr>
        <p:txBody>
          <a:bodyPr wrap="square" rtlCol="0" anchor="ctr">
            <a:spAutoFit/>
          </a:bodyPr>
          <a:lstStyle/>
          <a:p>
            <a:pPr algn="ctr"/>
            <a:r>
              <a:rPr lang="en-US" sz="3400" b="1" dirty="0"/>
              <a:t>Comparison of Database and Data Warehouse</a:t>
            </a:r>
          </a:p>
        </p:txBody>
      </p:sp>
      <p:graphicFrame>
        <p:nvGraphicFramePr>
          <p:cNvPr id="6" name="Table 5">
            <a:extLst>
              <a:ext uri="{FF2B5EF4-FFF2-40B4-BE49-F238E27FC236}">
                <a16:creationId xmlns:a16="http://schemas.microsoft.com/office/drawing/2014/main" id="{64079D86-4158-4369-AA4C-283973ABC167}"/>
              </a:ext>
            </a:extLst>
          </p:cNvPr>
          <p:cNvGraphicFramePr>
            <a:graphicFrameLocks noGrp="1"/>
          </p:cNvGraphicFramePr>
          <p:nvPr>
            <p:extLst>
              <p:ext uri="{D42A27DB-BD31-4B8C-83A1-F6EECF244321}">
                <p14:modId xmlns:p14="http://schemas.microsoft.com/office/powerpoint/2010/main" val="2894179682"/>
              </p:ext>
            </p:extLst>
          </p:nvPr>
        </p:nvGraphicFramePr>
        <p:xfrm>
          <a:off x="3335479" y="1557325"/>
          <a:ext cx="8127999" cy="4655375"/>
        </p:xfrm>
        <a:graphic>
          <a:graphicData uri="http://schemas.openxmlformats.org/drawingml/2006/table">
            <a:tbl>
              <a:tblPr firstRow="1" bandRow="1">
                <a:tableStyleId>{5C22544A-7EE6-4342-B048-85BDC9FD1C3A}</a:tableStyleId>
              </a:tblPr>
              <a:tblGrid>
                <a:gridCol w="1704286">
                  <a:extLst>
                    <a:ext uri="{9D8B030D-6E8A-4147-A177-3AD203B41FA5}">
                      <a16:colId xmlns:a16="http://schemas.microsoft.com/office/drawing/2014/main" val="2920364981"/>
                    </a:ext>
                  </a:extLst>
                </a:gridCol>
                <a:gridCol w="3078760">
                  <a:extLst>
                    <a:ext uri="{9D8B030D-6E8A-4147-A177-3AD203B41FA5}">
                      <a16:colId xmlns:a16="http://schemas.microsoft.com/office/drawing/2014/main" val="2679558289"/>
                    </a:ext>
                  </a:extLst>
                </a:gridCol>
                <a:gridCol w="3344953">
                  <a:extLst>
                    <a:ext uri="{9D8B030D-6E8A-4147-A177-3AD203B41FA5}">
                      <a16:colId xmlns:a16="http://schemas.microsoft.com/office/drawing/2014/main" val="3852342944"/>
                    </a:ext>
                  </a:extLst>
                </a:gridCol>
              </a:tblGrid>
              <a:tr h="449135">
                <a:tc>
                  <a:txBody>
                    <a:bodyPr/>
                    <a:lstStyle/>
                    <a:p>
                      <a:endParaRPr lang="en-US" dirty="0"/>
                    </a:p>
                  </a:txBody>
                  <a:tcPr/>
                </a:tc>
                <a:tc>
                  <a:txBody>
                    <a:bodyPr/>
                    <a:lstStyle/>
                    <a:p>
                      <a:pPr algn="ctr"/>
                      <a:r>
                        <a:rPr lang="en-US" dirty="0"/>
                        <a:t>DATABASE</a:t>
                      </a:r>
                    </a:p>
                  </a:txBody>
                  <a:tcPr/>
                </a:tc>
                <a:tc>
                  <a:txBody>
                    <a:bodyPr/>
                    <a:lstStyle/>
                    <a:p>
                      <a:pPr algn="ctr"/>
                      <a:r>
                        <a:rPr lang="en-US" dirty="0"/>
                        <a:t>DATA WAREHOUSE</a:t>
                      </a:r>
                    </a:p>
                  </a:txBody>
                  <a:tcPr/>
                </a:tc>
                <a:extLst>
                  <a:ext uri="{0D108BD9-81ED-4DB2-BD59-A6C34878D82A}">
                    <a16:rowId xmlns:a16="http://schemas.microsoft.com/office/drawing/2014/main" val="396195879"/>
                  </a:ext>
                </a:extLst>
              </a:tr>
              <a:tr h="2052640">
                <a:tc>
                  <a:txBody>
                    <a:bodyPr/>
                    <a:lstStyle/>
                    <a:p>
                      <a:endParaRPr lang="en-US" b="1" dirty="0"/>
                    </a:p>
                    <a:p>
                      <a:endParaRPr lang="en-US" b="1" dirty="0"/>
                    </a:p>
                    <a:p>
                      <a:pPr algn="ctr"/>
                      <a:r>
                        <a:rPr lang="en-US" b="1" dirty="0"/>
                        <a:t>What is the difference between OLAP and OLTP. When is each used?</a:t>
                      </a:r>
                      <a:endParaRPr lang="en-US" dirty="0"/>
                    </a:p>
                  </a:txBody>
                  <a:tcPr/>
                </a:tc>
                <a:tc>
                  <a:txBody>
                    <a:bodyPr/>
                    <a:lstStyle/>
                    <a:p>
                      <a:pPr algn="just"/>
                      <a:r>
                        <a:rPr lang="en-US" dirty="0"/>
                        <a:t>OLTP is the abbreviation of on-line transaction processing. It is defined by several online transaction to obtain the information. The query processing of this system is very fast. Its effectiveness depends upon the transactions carried out per second. It has original data source. It is highly normalized system which makes it efficient.  </a:t>
                      </a:r>
                    </a:p>
                    <a:p>
                      <a:pPr algn="just"/>
                      <a:r>
                        <a:rPr lang="en-US" b="1" dirty="0"/>
                        <a:t>It is used to run and control the basic tasks of a business.</a:t>
                      </a:r>
                      <a:endParaRPr lang="en-US" dirty="0"/>
                    </a:p>
                    <a:p>
                      <a:pPr algn="just" rtl="0">
                        <a:lnSpc>
                          <a:spcPct val="100000"/>
                        </a:lnSpc>
                      </a:pPr>
                      <a:endParaRPr lang="en-US" dirty="0"/>
                    </a:p>
                  </a:txBody>
                  <a:tcPr/>
                </a:tc>
                <a:tc>
                  <a:txBody>
                    <a:bodyPr/>
                    <a:lstStyle/>
                    <a:p>
                      <a:pPr algn="just"/>
                      <a:r>
                        <a:rPr lang="en-US" dirty="0"/>
                        <a:t>OLAP is the abbreviation of on-line analytical processing. In this system very few transactions are performed. It is uses large amount of current as well as historical data. The data comes from several sources. It is denormalized and reports are generated from vast range of data. </a:t>
                      </a:r>
                    </a:p>
                    <a:p>
                      <a:pPr algn="just"/>
                      <a:r>
                        <a:rPr lang="en-US" b="1" dirty="0"/>
                        <a:t>It is used for improving the performance of business and in making decisions and planning.</a:t>
                      </a:r>
                      <a:endParaRPr lang="en-US" dirty="0"/>
                    </a:p>
                    <a:p>
                      <a:pPr algn="just" rtl="0">
                        <a:lnSpc>
                          <a:spcPct val="100000"/>
                        </a:lnSpc>
                      </a:pPr>
                      <a:endParaRPr lang="en-US" dirty="0"/>
                    </a:p>
                  </a:txBody>
                  <a:tcPr/>
                </a:tc>
                <a:extLst>
                  <a:ext uri="{0D108BD9-81ED-4DB2-BD59-A6C34878D82A}">
                    <a16:rowId xmlns:a16="http://schemas.microsoft.com/office/drawing/2014/main" val="1898434603"/>
                  </a:ext>
                </a:extLst>
              </a:tr>
            </a:tbl>
          </a:graphicData>
        </a:graphic>
      </p:graphicFrame>
      <p:grpSp>
        <p:nvGrpSpPr>
          <p:cNvPr id="3" name="Group 2">
            <a:extLst>
              <a:ext uri="{FF2B5EF4-FFF2-40B4-BE49-F238E27FC236}">
                <a16:creationId xmlns:a16="http://schemas.microsoft.com/office/drawing/2014/main" id="{6E0169FD-0E55-4693-A432-A8890F6BC085}"/>
              </a:ext>
            </a:extLst>
          </p:cNvPr>
          <p:cNvGrpSpPr/>
          <p:nvPr/>
        </p:nvGrpSpPr>
        <p:grpSpPr>
          <a:xfrm>
            <a:off x="459346" y="2057400"/>
            <a:ext cx="2867745" cy="4800600"/>
            <a:chOff x="459346" y="2057400"/>
            <a:chExt cx="2867745" cy="4800600"/>
          </a:xfrm>
        </p:grpSpPr>
        <p:sp>
          <p:nvSpPr>
            <p:cNvPr id="4" name="Oval 3"/>
            <p:cNvSpPr/>
            <p:nvPr/>
          </p:nvSpPr>
          <p:spPr>
            <a:xfrm>
              <a:off x="583891" y="2057400"/>
              <a:ext cx="2743200" cy="2743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8293" y="2321004"/>
              <a:ext cx="2214395" cy="2215991"/>
            </a:xfrm>
            <a:prstGeom prst="rect">
              <a:avLst/>
            </a:prstGeom>
            <a:noFill/>
          </p:spPr>
          <p:txBody>
            <a:bodyPr wrap="square" rtlCol="0" anchor="ctr">
              <a:spAutoFit/>
            </a:bodyPr>
            <a:lstStyle/>
            <a:p>
              <a:pPr algn="ctr"/>
              <a:r>
                <a:rPr lang="en-US" sz="13800" b="1" spc="-300" dirty="0">
                  <a:solidFill>
                    <a:schemeClr val="accent2"/>
                  </a:solidFill>
                </a:rPr>
                <a:t>09</a:t>
              </a:r>
            </a:p>
          </p:txBody>
        </p:sp>
        <p:cxnSp>
          <p:nvCxnSpPr>
            <p:cNvPr id="7" name="Straight Connector 6"/>
            <p:cNvCxnSpPr>
              <a:stCxn id="4" idx="4"/>
            </p:cNvCxnSpPr>
            <p:nvPr/>
          </p:nvCxnSpPr>
          <p:spPr>
            <a:xfrm flipH="1">
              <a:off x="1955490" y="4800600"/>
              <a:ext cx="1" cy="2057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9DEA595D-1B68-4092-A6E3-96C1990BCD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61151888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ight Triangle 19"/>
          <p:cNvSpPr/>
          <p:nvPr/>
        </p:nvSpPr>
        <p:spPr>
          <a:xfrm flipH="1">
            <a:off x="0" y="6147413"/>
            <a:ext cx="12192000" cy="710587"/>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www.examplanning.com</a:t>
            </a:r>
          </a:p>
        </p:txBody>
      </p:sp>
      <p:sp>
        <p:nvSpPr>
          <p:cNvPr id="8" name="TextBox 7"/>
          <p:cNvSpPr txBox="1"/>
          <p:nvPr/>
        </p:nvSpPr>
        <p:spPr>
          <a:xfrm>
            <a:off x="5284963" y="1034069"/>
            <a:ext cx="6422524" cy="4280531"/>
          </a:xfrm>
          <a:prstGeom prst="rect">
            <a:avLst/>
          </a:prstGeom>
          <a:noFill/>
        </p:spPr>
        <p:txBody>
          <a:bodyPr wrap="square" rtlCol="0">
            <a:spAutoFit/>
          </a:bodyPr>
          <a:lstStyle/>
          <a:p>
            <a:pPr algn="just">
              <a:lnSpc>
                <a:spcPct val="200000"/>
              </a:lnSpc>
            </a:pPr>
            <a:r>
              <a:rPr lang="en-US" sz="2800" dirty="0"/>
              <a:t>The similarity between data warehouse and database is that both the systems maintain data in form of table, indexes, columns, views and keys. Also data is retrieved in both by using SQL queries.</a:t>
            </a:r>
            <a:r>
              <a:rPr lang="en-US" sz="2400" b="1" dirty="0"/>
              <a:t> </a:t>
            </a:r>
          </a:p>
        </p:txBody>
      </p:sp>
      <p:grpSp>
        <p:nvGrpSpPr>
          <p:cNvPr id="2" name="Group 1">
            <a:extLst>
              <a:ext uri="{FF2B5EF4-FFF2-40B4-BE49-F238E27FC236}">
                <a16:creationId xmlns:a16="http://schemas.microsoft.com/office/drawing/2014/main" id="{E5BB4E87-3A2E-427B-B92F-D05BA23734A9}"/>
              </a:ext>
            </a:extLst>
          </p:cNvPr>
          <p:cNvGrpSpPr/>
          <p:nvPr/>
        </p:nvGrpSpPr>
        <p:grpSpPr>
          <a:xfrm>
            <a:off x="0" y="-88134"/>
            <a:ext cx="5310130" cy="6946134"/>
            <a:chOff x="0" y="-88134"/>
            <a:chExt cx="5310130" cy="6946134"/>
          </a:xfrm>
        </p:grpSpPr>
        <p:sp>
          <p:nvSpPr>
            <p:cNvPr id="7" name="Rectangle 6"/>
            <p:cNvSpPr/>
            <p:nvPr/>
          </p:nvSpPr>
          <p:spPr>
            <a:xfrm>
              <a:off x="0" y="-88134"/>
              <a:ext cx="5310130" cy="6946134"/>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53927" y="1375773"/>
              <a:ext cx="4476796" cy="923330"/>
            </a:xfrm>
            <a:prstGeom prst="rect">
              <a:avLst/>
            </a:prstGeom>
            <a:noFill/>
          </p:spPr>
          <p:txBody>
            <a:bodyPr wrap="square" rtlCol="0" anchor="ctr">
              <a:spAutoFit/>
            </a:bodyPr>
            <a:lstStyle/>
            <a:p>
              <a:pPr algn="ctr"/>
              <a:r>
                <a:rPr lang="en-US" sz="5400" b="1" dirty="0">
                  <a:solidFill>
                    <a:schemeClr val="bg1"/>
                  </a:solidFill>
                </a:rPr>
                <a:t>Similarities</a:t>
              </a:r>
            </a:p>
          </p:txBody>
        </p:sp>
        <p:cxnSp>
          <p:nvCxnSpPr>
            <p:cNvPr id="12" name="Straight Connector 11"/>
            <p:cNvCxnSpPr/>
            <p:nvPr/>
          </p:nvCxnSpPr>
          <p:spPr>
            <a:xfrm>
              <a:off x="539822" y="3294044"/>
              <a:ext cx="3767768"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9B07BFC9-55E6-495F-BF7E-EF2B874838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2342481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ight Triangle 19"/>
          <p:cNvSpPr/>
          <p:nvPr/>
        </p:nvSpPr>
        <p:spPr>
          <a:xfrm flipH="1">
            <a:off x="0" y="6147413"/>
            <a:ext cx="12192000" cy="710587"/>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www.examplanning.com</a:t>
            </a:r>
          </a:p>
        </p:txBody>
      </p:sp>
      <p:sp>
        <p:nvSpPr>
          <p:cNvPr id="8" name="TextBox 7"/>
          <p:cNvSpPr txBox="1"/>
          <p:nvPr/>
        </p:nvSpPr>
        <p:spPr>
          <a:xfrm>
            <a:off x="5310130" y="379727"/>
            <a:ext cx="6422524" cy="5586145"/>
          </a:xfrm>
          <a:prstGeom prst="rect">
            <a:avLst/>
          </a:prstGeom>
          <a:noFill/>
        </p:spPr>
        <p:txBody>
          <a:bodyPr wrap="square" rtlCol="0">
            <a:spAutoFit/>
          </a:bodyPr>
          <a:lstStyle/>
          <a:p>
            <a:pPr algn="just"/>
            <a:r>
              <a:rPr lang="en-US" sz="2100" dirty="0"/>
              <a:t>As per definition, database is an organized of data or information which are manipulated and retrieved.</a:t>
            </a:r>
          </a:p>
          <a:p>
            <a:pPr algn="just"/>
            <a:r>
              <a:rPr lang="en-US" sz="2100" b="1" dirty="0"/>
              <a:t>Transactional Database</a:t>
            </a:r>
          </a:p>
          <a:p>
            <a:pPr algn="just"/>
            <a:r>
              <a:rPr lang="en-US" sz="2100" dirty="0"/>
              <a:t>A database system which supports or has ability to rollback the incomplete transaction or operation is called transactional database.</a:t>
            </a:r>
          </a:p>
          <a:p>
            <a:pPr algn="just"/>
            <a:r>
              <a:rPr lang="en-US" sz="2100" dirty="0"/>
              <a:t>Presently, a large number of database systems have capability of transactional database operations.</a:t>
            </a:r>
          </a:p>
          <a:p>
            <a:pPr algn="just"/>
            <a:r>
              <a:rPr lang="en-US" sz="2100" b="1" dirty="0"/>
              <a:t>Operational Database</a:t>
            </a:r>
          </a:p>
          <a:p>
            <a:pPr algn="just"/>
            <a:r>
              <a:rPr lang="en-US" sz="2100" dirty="0"/>
              <a:t>Operational database allow us to manipulate data in real time. All the data is stored, edited or deleted in real time. Operations database works as source for data warehouse.</a:t>
            </a:r>
          </a:p>
          <a:p>
            <a:pPr algn="just"/>
            <a:r>
              <a:rPr lang="en-US" sz="2100" dirty="0"/>
              <a:t>These are key to data warehouses and difference operations for business analysis. The operational database can be SQL or </a:t>
            </a:r>
            <a:r>
              <a:rPr lang="en-US" sz="2100" dirty="0" err="1"/>
              <a:t>NoSQL</a:t>
            </a:r>
            <a:r>
              <a:rPr lang="en-US" sz="2100" dirty="0"/>
              <a:t>.</a:t>
            </a:r>
          </a:p>
          <a:p>
            <a:pPr algn="just"/>
            <a:r>
              <a:rPr lang="en-US" sz="2100" b="1" dirty="0"/>
              <a:t> </a:t>
            </a:r>
          </a:p>
        </p:txBody>
      </p:sp>
      <p:grpSp>
        <p:nvGrpSpPr>
          <p:cNvPr id="5" name="Group 4">
            <a:extLst>
              <a:ext uri="{FF2B5EF4-FFF2-40B4-BE49-F238E27FC236}">
                <a16:creationId xmlns:a16="http://schemas.microsoft.com/office/drawing/2014/main" id="{D0CB2FF5-79BA-4D81-89F2-F019E256DDC5}"/>
              </a:ext>
            </a:extLst>
          </p:cNvPr>
          <p:cNvGrpSpPr/>
          <p:nvPr/>
        </p:nvGrpSpPr>
        <p:grpSpPr>
          <a:xfrm>
            <a:off x="0" y="-88134"/>
            <a:ext cx="5310130" cy="6946134"/>
            <a:chOff x="0" y="-88134"/>
            <a:chExt cx="5310130" cy="6946134"/>
          </a:xfrm>
        </p:grpSpPr>
        <p:sp>
          <p:nvSpPr>
            <p:cNvPr id="7" name="Rectangle 6"/>
            <p:cNvSpPr/>
            <p:nvPr/>
          </p:nvSpPr>
          <p:spPr>
            <a:xfrm>
              <a:off x="0" y="-88134"/>
              <a:ext cx="5310130" cy="6946134"/>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3927" y="960275"/>
              <a:ext cx="4476796" cy="1754326"/>
            </a:xfrm>
            <a:prstGeom prst="rect">
              <a:avLst/>
            </a:prstGeom>
            <a:noFill/>
          </p:spPr>
          <p:txBody>
            <a:bodyPr wrap="square" rtlCol="0" anchor="ctr">
              <a:spAutoFit/>
            </a:bodyPr>
            <a:lstStyle/>
            <a:p>
              <a:pPr algn="ctr"/>
              <a:r>
                <a:rPr lang="en-US" sz="5400" b="1" dirty="0">
                  <a:solidFill>
                    <a:schemeClr val="bg1"/>
                  </a:solidFill>
                </a:rPr>
                <a:t>What is Database?</a:t>
              </a:r>
            </a:p>
          </p:txBody>
        </p:sp>
        <p:cxnSp>
          <p:nvCxnSpPr>
            <p:cNvPr id="12" name="Straight Connector 11"/>
            <p:cNvCxnSpPr/>
            <p:nvPr/>
          </p:nvCxnSpPr>
          <p:spPr>
            <a:xfrm>
              <a:off x="539822" y="3294044"/>
              <a:ext cx="3767768"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784AE08D-6824-43FB-9DC7-9135BAE496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2107646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ight Triangle 19"/>
          <p:cNvSpPr/>
          <p:nvPr/>
        </p:nvSpPr>
        <p:spPr>
          <a:xfrm flipH="1">
            <a:off x="0" y="6147413"/>
            <a:ext cx="12192000" cy="710587"/>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www.examplanning.com</a:t>
            </a:r>
          </a:p>
        </p:txBody>
      </p:sp>
      <p:sp>
        <p:nvSpPr>
          <p:cNvPr id="8" name="TextBox 7"/>
          <p:cNvSpPr txBox="1"/>
          <p:nvPr/>
        </p:nvSpPr>
        <p:spPr>
          <a:xfrm>
            <a:off x="5310130" y="261001"/>
            <a:ext cx="6422524" cy="6247864"/>
          </a:xfrm>
          <a:prstGeom prst="rect">
            <a:avLst/>
          </a:prstGeom>
          <a:noFill/>
        </p:spPr>
        <p:txBody>
          <a:bodyPr wrap="square" rtlCol="0">
            <a:spAutoFit/>
          </a:bodyPr>
          <a:lstStyle/>
          <a:p>
            <a:pPr algn="just"/>
            <a:r>
              <a:rPr lang="en-US" sz="2000" dirty="0"/>
              <a:t>It is a collection of structured data which is collected from one or more sources in data warehouses for the purpose analysis and reporting. A data warehouse plays an important role in taking business decisions as these are taken on the basis data consolidation, analysis and different kinds of reporting.</a:t>
            </a:r>
          </a:p>
          <a:p>
            <a:pPr algn="just"/>
            <a:r>
              <a:rPr lang="en-US" sz="2000" dirty="0"/>
              <a:t>In data warehouse, a large amount of heterogeneous  data is collected and transformed according to decision making system for generating analytical reports. For example a company can contain different types of data regarding employees personal information, their salaries, tasks assigned to them, data about products, sales and purchases. The top management may require data regarding increase in decrease of sales and performance of employees. To get this information, all the data in data warehouse will be evaluated through decision making system. This is the main purpose of a data warehouse. The data ware house is not only used in present decision making but also contributes towards  future decision making.</a:t>
            </a:r>
          </a:p>
          <a:p>
            <a:pPr algn="just"/>
            <a:r>
              <a:rPr lang="en-US" sz="2000" b="1" dirty="0"/>
              <a:t> </a:t>
            </a:r>
          </a:p>
        </p:txBody>
      </p:sp>
      <p:grpSp>
        <p:nvGrpSpPr>
          <p:cNvPr id="2" name="Group 1">
            <a:extLst>
              <a:ext uri="{FF2B5EF4-FFF2-40B4-BE49-F238E27FC236}">
                <a16:creationId xmlns:a16="http://schemas.microsoft.com/office/drawing/2014/main" id="{A3CBDC39-3A72-4C91-901F-7B03AC5B5249}"/>
              </a:ext>
            </a:extLst>
          </p:cNvPr>
          <p:cNvGrpSpPr/>
          <p:nvPr/>
        </p:nvGrpSpPr>
        <p:grpSpPr>
          <a:xfrm>
            <a:off x="0" y="-88134"/>
            <a:ext cx="5310130" cy="6946134"/>
            <a:chOff x="0" y="-88134"/>
            <a:chExt cx="5310130" cy="6946134"/>
          </a:xfrm>
        </p:grpSpPr>
        <p:sp>
          <p:nvSpPr>
            <p:cNvPr id="7" name="Rectangle 6"/>
            <p:cNvSpPr/>
            <p:nvPr/>
          </p:nvSpPr>
          <p:spPr>
            <a:xfrm>
              <a:off x="0" y="-88134"/>
              <a:ext cx="5310130" cy="6946134"/>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3927" y="960274"/>
              <a:ext cx="4476796" cy="1754326"/>
            </a:xfrm>
            <a:prstGeom prst="rect">
              <a:avLst/>
            </a:prstGeom>
            <a:noFill/>
          </p:spPr>
          <p:txBody>
            <a:bodyPr wrap="square" rtlCol="0" anchor="ctr">
              <a:spAutoFit/>
            </a:bodyPr>
            <a:lstStyle/>
            <a:p>
              <a:pPr algn="ctr"/>
              <a:r>
                <a:rPr lang="en-US" sz="5400" b="1" dirty="0">
                  <a:solidFill>
                    <a:schemeClr val="bg1"/>
                  </a:solidFill>
                </a:rPr>
                <a:t>What is Data Warehouse?</a:t>
              </a:r>
            </a:p>
          </p:txBody>
        </p:sp>
        <p:cxnSp>
          <p:nvCxnSpPr>
            <p:cNvPr id="12" name="Straight Connector 11"/>
            <p:cNvCxnSpPr/>
            <p:nvPr/>
          </p:nvCxnSpPr>
          <p:spPr>
            <a:xfrm>
              <a:off x="539822" y="3294044"/>
              <a:ext cx="3767768"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74E92DF8-EBD2-408D-B081-CC2C9E1B25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1038242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p:nvPr/>
        </p:nvSpPr>
        <p:spPr>
          <a:xfrm rot="5400000">
            <a:off x="5894024" y="-5894023"/>
            <a:ext cx="495762" cy="12283808"/>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www.examplanning.com</a:t>
            </a:r>
          </a:p>
        </p:txBody>
      </p:sp>
      <p:sp>
        <p:nvSpPr>
          <p:cNvPr id="28" name="Right Triangle 27"/>
          <p:cNvSpPr/>
          <p:nvPr/>
        </p:nvSpPr>
        <p:spPr>
          <a:xfrm flipH="1">
            <a:off x="8754742" y="6097775"/>
            <a:ext cx="3437258" cy="760225"/>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55490" y="759366"/>
            <a:ext cx="8770513" cy="615553"/>
          </a:xfrm>
          <a:prstGeom prst="rect">
            <a:avLst/>
          </a:prstGeom>
          <a:noFill/>
        </p:spPr>
        <p:txBody>
          <a:bodyPr wrap="square" rtlCol="0" anchor="ctr">
            <a:spAutoFit/>
          </a:bodyPr>
          <a:lstStyle/>
          <a:p>
            <a:pPr algn="ctr"/>
            <a:r>
              <a:rPr lang="en-US" sz="3400" b="1" dirty="0"/>
              <a:t>Comparison of Database and Data Warehouse</a:t>
            </a:r>
          </a:p>
        </p:txBody>
      </p:sp>
      <p:graphicFrame>
        <p:nvGraphicFramePr>
          <p:cNvPr id="6" name="Table 5">
            <a:extLst>
              <a:ext uri="{FF2B5EF4-FFF2-40B4-BE49-F238E27FC236}">
                <a16:creationId xmlns:a16="http://schemas.microsoft.com/office/drawing/2014/main" id="{64079D86-4158-4369-AA4C-283973ABC167}"/>
              </a:ext>
            </a:extLst>
          </p:cNvPr>
          <p:cNvGraphicFramePr>
            <a:graphicFrameLocks noGrp="1"/>
          </p:cNvGraphicFramePr>
          <p:nvPr>
            <p:extLst>
              <p:ext uri="{D42A27DB-BD31-4B8C-83A1-F6EECF244321}">
                <p14:modId xmlns:p14="http://schemas.microsoft.com/office/powerpoint/2010/main" val="3918560843"/>
              </p:ext>
            </p:extLst>
          </p:nvPr>
        </p:nvGraphicFramePr>
        <p:xfrm>
          <a:off x="3327090" y="2178111"/>
          <a:ext cx="8127999" cy="2501775"/>
        </p:xfrm>
        <a:graphic>
          <a:graphicData uri="http://schemas.openxmlformats.org/drawingml/2006/table">
            <a:tbl>
              <a:tblPr firstRow="1" bandRow="1">
                <a:tableStyleId>{5C22544A-7EE6-4342-B048-85BDC9FD1C3A}</a:tableStyleId>
              </a:tblPr>
              <a:tblGrid>
                <a:gridCol w="1704286">
                  <a:extLst>
                    <a:ext uri="{9D8B030D-6E8A-4147-A177-3AD203B41FA5}">
                      <a16:colId xmlns:a16="http://schemas.microsoft.com/office/drawing/2014/main" val="2920364981"/>
                    </a:ext>
                  </a:extLst>
                </a:gridCol>
                <a:gridCol w="3078760">
                  <a:extLst>
                    <a:ext uri="{9D8B030D-6E8A-4147-A177-3AD203B41FA5}">
                      <a16:colId xmlns:a16="http://schemas.microsoft.com/office/drawing/2014/main" val="2679558289"/>
                    </a:ext>
                  </a:extLst>
                </a:gridCol>
                <a:gridCol w="3344953">
                  <a:extLst>
                    <a:ext uri="{9D8B030D-6E8A-4147-A177-3AD203B41FA5}">
                      <a16:colId xmlns:a16="http://schemas.microsoft.com/office/drawing/2014/main" val="3852342944"/>
                    </a:ext>
                  </a:extLst>
                </a:gridCol>
              </a:tblGrid>
              <a:tr h="449135">
                <a:tc>
                  <a:txBody>
                    <a:bodyPr/>
                    <a:lstStyle/>
                    <a:p>
                      <a:endParaRPr lang="en-US" dirty="0"/>
                    </a:p>
                  </a:txBody>
                  <a:tcPr/>
                </a:tc>
                <a:tc>
                  <a:txBody>
                    <a:bodyPr/>
                    <a:lstStyle/>
                    <a:p>
                      <a:pPr algn="ctr"/>
                      <a:r>
                        <a:rPr lang="en-US" dirty="0"/>
                        <a:t>DATABASE</a:t>
                      </a:r>
                    </a:p>
                  </a:txBody>
                  <a:tcPr/>
                </a:tc>
                <a:tc>
                  <a:txBody>
                    <a:bodyPr/>
                    <a:lstStyle/>
                    <a:p>
                      <a:pPr algn="ctr"/>
                      <a:r>
                        <a:rPr lang="en-US" dirty="0"/>
                        <a:t>DATA WAREHOUSE</a:t>
                      </a:r>
                    </a:p>
                  </a:txBody>
                  <a:tcPr/>
                </a:tc>
                <a:extLst>
                  <a:ext uri="{0D108BD9-81ED-4DB2-BD59-A6C34878D82A}">
                    <a16:rowId xmlns:a16="http://schemas.microsoft.com/office/drawing/2014/main" val="396195879"/>
                  </a:ext>
                </a:extLst>
              </a:tr>
              <a:tr h="2052640">
                <a:tc>
                  <a:txBody>
                    <a:bodyPr/>
                    <a:lstStyle/>
                    <a:p>
                      <a:endParaRPr lang="en-US" b="1" dirty="0"/>
                    </a:p>
                    <a:p>
                      <a:endParaRPr lang="en-US" b="1" dirty="0"/>
                    </a:p>
                    <a:p>
                      <a:pPr algn="ctr"/>
                      <a:r>
                        <a:rPr lang="en-US" b="1" dirty="0"/>
                        <a:t>Definition</a:t>
                      </a:r>
                      <a:endParaRPr lang="en-US" dirty="0"/>
                    </a:p>
                  </a:txBody>
                  <a:tcPr/>
                </a:tc>
                <a:tc>
                  <a:txBody>
                    <a:bodyPr/>
                    <a:lstStyle/>
                    <a:p>
                      <a:pPr algn="just">
                        <a:lnSpc>
                          <a:spcPct val="150000"/>
                        </a:lnSpc>
                      </a:pPr>
                      <a:r>
                        <a:rPr lang="en-US" dirty="0"/>
                        <a:t>Database is an organized collection of data stored, manipulated and retrieved as per requirement.</a:t>
                      </a:r>
                    </a:p>
                  </a:txBody>
                  <a:tcPr/>
                </a:tc>
                <a:tc>
                  <a:txBody>
                    <a:bodyPr/>
                    <a:lstStyle/>
                    <a:p>
                      <a:pPr algn="just">
                        <a:lnSpc>
                          <a:spcPct val="150000"/>
                        </a:lnSpc>
                      </a:pPr>
                      <a:r>
                        <a:rPr lang="en-US" dirty="0"/>
                        <a:t>You need data warehouse for analysis and generating reports due to vast range and different types of data.</a:t>
                      </a:r>
                    </a:p>
                  </a:txBody>
                  <a:tcPr/>
                </a:tc>
                <a:extLst>
                  <a:ext uri="{0D108BD9-81ED-4DB2-BD59-A6C34878D82A}">
                    <a16:rowId xmlns:a16="http://schemas.microsoft.com/office/drawing/2014/main" val="1898434603"/>
                  </a:ext>
                </a:extLst>
              </a:tr>
            </a:tbl>
          </a:graphicData>
        </a:graphic>
      </p:graphicFrame>
      <p:grpSp>
        <p:nvGrpSpPr>
          <p:cNvPr id="8" name="Group 7">
            <a:extLst>
              <a:ext uri="{FF2B5EF4-FFF2-40B4-BE49-F238E27FC236}">
                <a16:creationId xmlns:a16="http://schemas.microsoft.com/office/drawing/2014/main" id="{C6190369-6F44-41D5-A743-A08CE561A1C3}"/>
              </a:ext>
            </a:extLst>
          </p:cNvPr>
          <p:cNvGrpSpPr/>
          <p:nvPr/>
        </p:nvGrpSpPr>
        <p:grpSpPr>
          <a:xfrm>
            <a:off x="459346" y="2057400"/>
            <a:ext cx="2867745" cy="4800600"/>
            <a:chOff x="459346" y="2057400"/>
            <a:chExt cx="2867745" cy="4800600"/>
          </a:xfrm>
        </p:grpSpPr>
        <p:sp>
          <p:nvSpPr>
            <p:cNvPr id="4" name="Oval 3"/>
            <p:cNvSpPr/>
            <p:nvPr/>
          </p:nvSpPr>
          <p:spPr>
            <a:xfrm>
              <a:off x="583891" y="2057400"/>
              <a:ext cx="2743200" cy="2743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8293" y="2321004"/>
              <a:ext cx="2214395" cy="2215991"/>
            </a:xfrm>
            <a:prstGeom prst="rect">
              <a:avLst/>
            </a:prstGeom>
            <a:noFill/>
          </p:spPr>
          <p:txBody>
            <a:bodyPr wrap="square" rtlCol="0" anchor="ctr">
              <a:spAutoFit/>
            </a:bodyPr>
            <a:lstStyle/>
            <a:p>
              <a:pPr algn="ctr"/>
              <a:r>
                <a:rPr lang="en-US" sz="13800" b="1" spc="-300" dirty="0">
                  <a:solidFill>
                    <a:schemeClr val="accent2"/>
                  </a:solidFill>
                </a:rPr>
                <a:t>01</a:t>
              </a:r>
            </a:p>
          </p:txBody>
        </p:sp>
        <p:cxnSp>
          <p:nvCxnSpPr>
            <p:cNvPr id="7" name="Straight Connector 6"/>
            <p:cNvCxnSpPr>
              <a:stCxn id="4" idx="4"/>
            </p:cNvCxnSpPr>
            <p:nvPr/>
          </p:nvCxnSpPr>
          <p:spPr>
            <a:xfrm flipH="1">
              <a:off x="1955490" y="4800600"/>
              <a:ext cx="1" cy="2057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482917D9-A417-413B-B6EF-1DC8CA1871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111413970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p:nvPr/>
        </p:nvSpPr>
        <p:spPr>
          <a:xfrm rot="5400000">
            <a:off x="5894024" y="-5894023"/>
            <a:ext cx="495762" cy="12283808"/>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www.examplanning.com</a:t>
            </a:r>
          </a:p>
        </p:txBody>
      </p:sp>
      <p:sp>
        <p:nvSpPr>
          <p:cNvPr id="28" name="Right Triangle 27"/>
          <p:cNvSpPr/>
          <p:nvPr/>
        </p:nvSpPr>
        <p:spPr>
          <a:xfrm flipH="1">
            <a:off x="8754742" y="6097775"/>
            <a:ext cx="3437258" cy="760225"/>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55490" y="759366"/>
            <a:ext cx="8770513" cy="615553"/>
          </a:xfrm>
          <a:prstGeom prst="rect">
            <a:avLst/>
          </a:prstGeom>
          <a:noFill/>
        </p:spPr>
        <p:txBody>
          <a:bodyPr wrap="square" rtlCol="0" anchor="ctr">
            <a:spAutoFit/>
          </a:bodyPr>
          <a:lstStyle/>
          <a:p>
            <a:pPr algn="ctr"/>
            <a:r>
              <a:rPr lang="en-US" sz="3400" b="1" dirty="0"/>
              <a:t>Comparison of Database and Data Warehouse</a:t>
            </a:r>
          </a:p>
        </p:txBody>
      </p:sp>
      <p:graphicFrame>
        <p:nvGraphicFramePr>
          <p:cNvPr id="6" name="Table 5">
            <a:extLst>
              <a:ext uri="{FF2B5EF4-FFF2-40B4-BE49-F238E27FC236}">
                <a16:creationId xmlns:a16="http://schemas.microsoft.com/office/drawing/2014/main" id="{64079D86-4158-4369-AA4C-283973ABC167}"/>
              </a:ext>
            </a:extLst>
          </p:cNvPr>
          <p:cNvGraphicFramePr>
            <a:graphicFrameLocks noGrp="1"/>
          </p:cNvGraphicFramePr>
          <p:nvPr>
            <p:extLst>
              <p:ext uri="{D42A27DB-BD31-4B8C-83A1-F6EECF244321}">
                <p14:modId xmlns:p14="http://schemas.microsoft.com/office/powerpoint/2010/main" val="275743714"/>
              </p:ext>
            </p:extLst>
          </p:nvPr>
        </p:nvGraphicFramePr>
        <p:xfrm>
          <a:off x="3327090" y="2178111"/>
          <a:ext cx="8127999" cy="2555430"/>
        </p:xfrm>
        <a:graphic>
          <a:graphicData uri="http://schemas.openxmlformats.org/drawingml/2006/table">
            <a:tbl>
              <a:tblPr firstRow="1" bandRow="1">
                <a:tableStyleId>{5C22544A-7EE6-4342-B048-85BDC9FD1C3A}</a:tableStyleId>
              </a:tblPr>
              <a:tblGrid>
                <a:gridCol w="1704286">
                  <a:extLst>
                    <a:ext uri="{9D8B030D-6E8A-4147-A177-3AD203B41FA5}">
                      <a16:colId xmlns:a16="http://schemas.microsoft.com/office/drawing/2014/main" val="2920364981"/>
                    </a:ext>
                  </a:extLst>
                </a:gridCol>
                <a:gridCol w="3078760">
                  <a:extLst>
                    <a:ext uri="{9D8B030D-6E8A-4147-A177-3AD203B41FA5}">
                      <a16:colId xmlns:a16="http://schemas.microsoft.com/office/drawing/2014/main" val="2679558289"/>
                    </a:ext>
                  </a:extLst>
                </a:gridCol>
                <a:gridCol w="3344953">
                  <a:extLst>
                    <a:ext uri="{9D8B030D-6E8A-4147-A177-3AD203B41FA5}">
                      <a16:colId xmlns:a16="http://schemas.microsoft.com/office/drawing/2014/main" val="3852342944"/>
                    </a:ext>
                  </a:extLst>
                </a:gridCol>
              </a:tblGrid>
              <a:tr h="449135">
                <a:tc>
                  <a:txBody>
                    <a:bodyPr/>
                    <a:lstStyle/>
                    <a:p>
                      <a:endParaRPr lang="en-US" dirty="0"/>
                    </a:p>
                  </a:txBody>
                  <a:tcPr/>
                </a:tc>
                <a:tc>
                  <a:txBody>
                    <a:bodyPr/>
                    <a:lstStyle/>
                    <a:p>
                      <a:pPr algn="ctr"/>
                      <a:r>
                        <a:rPr lang="en-US" dirty="0"/>
                        <a:t>DATABASE</a:t>
                      </a:r>
                    </a:p>
                  </a:txBody>
                  <a:tcPr/>
                </a:tc>
                <a:tc>
                  <a:txBody>
                    <a:bodyPr/>
                    <a:lstStyle/>
                    <a:p>
                      <a:pPr algn="ctr"/>
                      <a:r>
                        <a:rPr lang="en-US" dirty="0"/>
                        <a:t>DATA WAREHOUSE</a:t>
                      </a:r>
                    </a:p>
                  </a:txBody>
                  <a:tcPr/>
                </a:tc>
                <a:extLst>
                  <a:ext uri="{0D108BD9-81ED-4DB2-BD59-A6C34878D82A}">
                    <a16:rowId xmlns:a16="http://schemas.microsoft.com/office/drawing/2014/main" val="396195879"/>
                  </a:ext>
                </a:extLst>
              </a:tr>
              <a:tr h="2052640">
                <a:tc>
                  <a:txBody>
                    <a:bodyPr/>
                    <a:lstStyle/>
                    <a:p>
                      <a:endParaRPr lang="en-US" b="1" dirty="0"/>
                    </a:p>
                    <a:p>
                      <a:endParaRPr lang="en-US" b="1" dirty="0"/>
                    </a:p>
                    <a:p>
                      <a:pPr algn="ctr"/>
                      <a:r>
                        <a:rPr lang="en-US" b="1" dirty="0"/>
                        <a:t>Design</a:t>
                      </a:r>
                      <a:endParaRPr lang="en-US" dirty="0"/>
                    </a:p>
                  </a:txBody>
                  <a:tcPr/>
                </a:tc>
                <a:tc>
                  <a:txBody>
                    <a:bodyPr/>
                    <a:lstStyle/>
                    <a:p>
                      <a:pPr algn="just">
                        <a:lnSpc>
                          <a:spcPct val="150000"/>
                        </a:lnSpc>
                      </a:pPr>
                      <a:r>
                        <a:rPr lang="en-US" dirty="0"/>
                        <a:t>Design of operational database is different from data warehouse design. It mainly observes data accuracy when updating real-time data.</a:t>
                      </a:r>
                    </a:p>
                  </a:txBody>
                  <a:tcPr/>
                </a:tc>
                <a:tc>
                  <a:txBody>
                    <a:bodyPr/>
                    <a:lstStyle/>
                    <a:p>
                      <a:pPr algn="just">
                        <a:lnSpc>
                          <a:spcPct val="150000"/>
                        </a:lnSpc>
                      </a:pPr>
                      <a:r>
                        <a:rPr lang="en-US" dirty="0"/>
                        <a:t>The design of data-warehouse ensures vast range of data which is used over-time for analysis purpose.</a:t>
                      </a:r>
                    </a:p>
                  </a:txBody>
                  <a:tcPr/>
                </a:tc>
                <a:extLst>
                  <a:ext uri="{0D108BD9-81ED-4DB2-BD59-A6C34878D82A}">
                    <a16:rowId xmlns:a16="http://schemas.microsoft.com/office/drawing/2014/main" val="1898434603"/>
                  </a:ext>
                </a:extLst>
              </a:tr>
            </a:tbl>
          </a:graphicData>
        </a:graphic>
      </p:graphicFrame>
      <p:grpSp>
        <p:nvGrpSpPr>
          <p:cNvPr id="3" name="Group 2">
            <a:extLst>
              <a:ext uri="{FF2B5EF4-FFF2-40B4-BE49-F238E27FC236}">
                <a16:creationId xmlns:a16="http://schemas.microsoft.com/office/drawing/2014/main" id="{BF88E007-E756-40C0-B7D6-601887805E6C}"/>
              </a:ext>
            </a:extLst>
          </p:cNvPr>
          <p:cNvGrpSpPr/>
          <p:nvPr/>
        </p:nvGrpSpPr>
        <p:grpSpPr>
          <a:xfrm>
            <a:off x="459346" y="2057400"/>
            <a:ext cx="2867745" cy="4800600"/>
            <a:chOff x="459346" y="2057400"/>
            <a:chExt cx="2867745" cy="4800600"/>
          </a:xfrm>
        </p:grpSpPr>
        <p:sp>
          <p:nvSpPr>
            <p:cNvPr id="4" name="Oval 3"/>
            <p:cNvSpPr/>
            <p:nvPr/>
          </p:nvSpPr>
          <p:spPr>
            <a:xfrm>
              <a:off x="583891" y="2057400"/>
              <a:ext cx="2743200" cy="2743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8293" y="2321004"/>
              <a:ext cx="2214395" cy="2215991"/>
            </a:xfrm>
            <a:prstGeom prst="rect">
              <a:avLst/>
            </a:prstGeom>
            <a:noFill/>
          </p:spPr>
          <p:txBody>
            <a:bodyPr wrap="square" rtlCol="0" anchor="ctr">
              <a:spAutoFit/>
            </a:bodyPr>
            <a:lstStyle/>
            <a:p>
              <a:pPr algn="ctr"/>
              <a:r>
                <a:rPr lang="en-US" sz="13800" b="1" spc="-300" dirty="0">
                  <a:solidFill>
                    <a:schemeClr val="accent2"/>
                  </a:solidFill>
                </a:rPr>
                <a:t>02</a:t>
              </a:r>
            </a:p>
          </p:txBody>
        </p:sp>
        <p:cxnSp>
          <p:nvCxnSpPr>
            <p:cNvPr id="7" name="Straight Connector 6"/>
            <p:cNvCxnSpPr>
              <a:stCxn id="4" idx="4"/>
            </p:cNvCxnSpPr>
            <p:nvPr/>
          </p:nvCxnSpPr>
          <p:spPr>
            <a:xfrm flipH="1">
              <a:off x="1955490" y="4800600"/>
              <a:ext cx="1" cy="2057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CA9FCA7-276A-4DD4-B59B-E36D5BAA32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75916897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p:nvPr/>
        </p:nvSpPr>
        <p:spPr>
          <a:xfrm rot="5400000">
            <a:off x="5894024" y="-5894023"/>
            <a:ext cx="495762" cy="12283808"/>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www.examplanning.com</a:t>
            </a:r>
          </a:p>
        </p:txBody>
      </p:sp>
      <p:sp>
        <p:nvSpPr>
          <p:cNvPr id="28" name="Right Triangle 27"/>
          <p:cNvSpPr/>
          <p:nvPr/>
        </p:nvSpPr>
        <p:spPr>
          <a:xfrm flipH="1">
            <a:off x="8754742" y="6097775"/>
            <a:ext cx="3437258" cy="760225"/>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55490" y="759366"/>
            <a:ext cx="8770513" cy="615553"/>
          </a:xfrm>
          <a:prstGeom prst="rect">
            <a:avLst/>
          </a:prstGeom>
          <a:noFill/>
        </p:spPr>
        <p:txBody>
          <a:bodyPr wrap="square" rtlCol="0" anchor="ctr">
            <a:spAutoFit/>
          </a:bodyPr>
          <a:lstStyle/>
          <a:p>
            <a:pPr algn="ctr"/>
            <a:r>
              <a:rPr lang="en-US" sz="3400" b="1" dirty="0"/>
              <a:t>Comparison of Database and Data Warehouse</a:t>
            </a:r>
          </a:p>
        </p:txBody>
      </p:sp>
      <p:graphicFrame>
        <p:nvGraphicFramePr>
          <p:cNvPr id="6" name="Table 5">
            <a:extLst>
              <a:ext uri="{FF2B5EF4-FFF2-40B4-BE49-F238E27FC236}">
                <a16:creationId xmlns:a16="http://schemas.microsoft.com/office/drawing/2014/main" id="{64079D86-4158-4369-AA4C-283973ABC167}"/>
              </a:ext>
            </a:extLst>
          </p:cNvPr>
          <p:cNvGraphicFramePr>
            <a:graphicFrameLocks noGrp="1"/>
          </p:cNvGraphicFramePr>
          <p:nvPr>
            <p:extLst>
              <p:ext uri="{D42A27DB-BD31-4B8C-83A1-F6EECF244321}">
                <p14:modId xmlns:p14="http://schemas.microsoft.com/office/powerpoint/2010/main" val="3320893470"/>
              </p:ext>
            </p:extLst>
          </p:nvPr>
        </p:nvGraphicFramePr>
        <p:xfrm>
          <a:off x="3327090" y="2178111"/>
          <a:ext cx="8127999" cy="2501775"/>
        </p:xfrm>
        <a:graphic>
          <a:graphicData uri="http://schemas.openxmlformats.org/drawingml/2006/table">
            <a:tbl>
              <a:tblPr firstRow="1" bandRow="1">
                <a:tableStyleId>{5C22544A-7EE6-4342-B048-85BDC9FD1C3A}</a:tableStyleId>
              </a:tblPr>
              <a:tblGrid>
                <a:gridCol w="1704286">
                  <a:extLst>
                    <a:ext uri="{9D8B030D-6E8A-4147-A177-3AD203B41FA5}">
                      <a16:colId xmlns:a16="http://schemas.microsoft.com/office/drawing/2014/main" val="2920364981"/>
                    </a:ext>
                  </a:extLst>
                </a:gridCol>
                <a:gridCol w="3078760">
                  <a:extLst>
                    <a:ext uri="{9D8B030D-6E8A-4147-A177-3AD203B41FA5}">
                      <a16:colId xmlns:a16="http://schemas.microsoft.com/office/drawing/2014/main" val="2679558289"/>
                    </a:ext>
                  </a:extLst>
                </a:gridCol>
                <a:gridCol w="3344953">
                  <a:extLst>
                    <a:ext uri="{9D8B030D-6E8A-4147-A177-3AD203B41FA5}">
                      <a16:colId xmlns:a16="http://schemas.microsoft.com/office/drawing/2014/main" val="3852342944"/>
                    </a:ext>
                  </a:extLst>
                </a:gridCol>
              </a:tblGrid>
              <a:tr h="449135">
                <a:tc>
                  <a:txBody>
                    <a:bodyPr/>
                    <a:lstStyle/>
                    <a:p>
                      <a:endParaRPr lang="en-US" dirty="0"/>
                    </a:p>
                  </a:txBody>
                  <a:tcPr/>
                </a:tc>
                <a:tc>
                  <a:txBody>
                    <a:bodyPr/>
                    <a:lstStyle/>
                    <a:p>
                      <a:pPr algn="ctr"/>
                      <a:r>
                        <a:rPr lang="en-US" dirty="0"/>
                        <a:t>DATABASE</a:t>
                      </a:r>
                    </a:p>
                  </a:txBody>
                  <a:tcPr/>
                </a:tc>
                <a:tc>
                  <a:txBody>
                    <a:bodyPr/>
                    <a:lstStyle/>
                    <a:p>
                      <a:pPr algn="ctr"/>
                      <a:r>
                        <a:rPr lang="en-US" dirty="0"/>
                        <a:t>DATA WAREHOUSE</a:t>
                      </a:r>
                    </a:p>
                  </a:txBody>
                  <a:tcPr/>
                </a:tc>
                <a:extLst>
                  <a:ext uri="{0D108BD9-81ED-4DB2-BD59-A6C34878D82A}">
                    <a16:rowId xmlns:a16="http://schemas.microsoft.com/office/drawing/2014/main" val="396195879"/>
                  </a:ext>
                </a:extLst>
              </a:tr>
              <a:tr h="2052640">
                <a:tc>
                  <a:txBody>
                    <a:bodyPr/>
                    <a:lstStyle/>
                    <a:p>
                      <a:endParaRPr lang="en-US" b="1" dirty="0"/>
                    </a:p>
                    <a:p>
                      <a:endParaRPr lang="en-US" b="1" dirty="0"/>
                    </a:p>
                    <a:p>
                      <a:pPr algn="ctr"/>
                      <a:r>
                        <a:rPr lang="en-US" b="1" dirty="0"/>
                        <a:t>Focus</a:t>
                      </a:r>
                      <a:endParaRPr lang="en-US" dirty="0"/>
                    </a:p>
                  </a:txBody>
                  <a:tcPr/>
                </a:tc>
                <a:tc>
                  <a:txBody>
                    <a:bodyPr/>
                    <a:lstStyle/>
                    <a:p>
                      <a:pPr algn="just">
                        <a:lnSpc>
                          <a:spcPct val="150000"/>
                        </a:lnSpc>
                      </a:pPr>
                      <a:r>
                        <a:rPr lang="en-US" dirty="0"/>
                        <a:t>The focus of database is mainly on transactions with the help of queries.</a:t>
                      </a:r>
                    </a:p>
                  </a:txBody>
                  <a:tcPr/>
                </a:tc>
                <a:tc>
                  <a:txBody>
                    <a:bodyPr/>
                    <a:lstStyle/>
                    <a:p>
                      <a:pPr algn="just">
                        <a:lnSpc>
                          <a:spcPct val="150000"/>
                        </a:lnSpc>
                      </a:pPr>
                      <a:r>
                        <a:rPr lang="en-US" dirty="0"/>
                        <a:t>It has ability of data analysis which is collected from different sources and generate reports.</a:t>
                      </a:r>
                    </a:p>
                  </a:txBody>
                  <a:tcPr/>
                </a:tc>
                <a:extLst>
                  <a:ext uri="{0D108BD9-81ED-4DB2-BD59-A6C34878D82A}">
                    <a16:rowId xmlns:a16="http://schemas.microsoft.com/office/drawing/2014/main" val="1898434603"/>
                  </a:ext>
                </a:extLst>
              </a:tr>
            </a:tbl>
          </a:graphicData>
        </a:graphic>
      </p:graphicFrame>
      <p:grpSp>
        <p:nvGrpSpPr>
          <p:cNvPr id="3" name="Group 2">
            <a:extLst>
              <a:ext uri="{FF2B5EF4-FFF2-40B4-BE49-F238E27FC236}">
                <a16:creationId xmlns:a16="http://schemas.microsoft.com/office/drawing/2014/main" id="{76EF01EF-278B-42DB-A8A3-E76426DF0384}"/>
              </a:ext>
            </a:extLst>
          </p:cNvPr>
          <p:cNvGrpSpPr/>
          <p:nvPr/>
        </p:nvGrpSpPr>
        <p:grpSpPr>
          <a:xfrm>
            <a:off x="459346" y="2057400"/>
            <a:ext cx="2867745" cy="4800600"/>
            <a:chOff x="459346" y="2057400"/>
            <a:chExt cx="2867745" cy="4800600"/>
          </a:xfrm>
        </p:grpSpPr>
        <p:sp>
          <p:nvSpPr>
            <p:cNvPr id="4" name="Oval 3"/>
            <p:cNvSpPr/>
            <p:nvPr/>
          </p:nvSpPr>
          <p:spPr>
            <a:xfrm>
              <a:off x="583891" y="2057400"/>
              <a:ext cx="2743200" cy="2743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8293" y="2321004"/>
              <a:ext cx="2214395" cy="2215991"/>
            </a:xfrm>
            <a:prstGeom prst="rect">
              <a:avLst/>
            </a:prstGeom>
            <a:noFill/>
          </p:spPr>
          <p:txBody>
            <a:bodyPr wrap="square" rtlCol="0" anchor="ctr">
              <a:spAutoFit/>
            </a:bodyPr>
            <a:lstStyle/>
            <a:p>
              <a:pPr algn="ctr"/>
              <a:r>
                <a:rPr lang="en-US" sz="13800" b="1" spc="-300" dirty="0">
                  <a:solidFill>
                    <a:schemeClr val="accent2"/>
                  </a:solidFill>
                </a:rPr>
                <a:t>03</a:t>
              </a:r>
            </a:p>
          </p:txBody>
        </p:sp>
        <p:cxnSp>
          <p:nvCxnSpPr>
            <p:cNvPr id="7" name="Straight Connector 6"/>
            <p:cNvCxnSpPr>
              <a:stCxn id="4" idx="4"/>
            </p:cNvCxnSpPr>
            <p:nvPr/>
          </p:nvCxnSpPr>
          <p:spPr>
            <a:xfrm flipH="1">
              <a:off x="1955490" y="4800600"/>
              <a:ext cx="1" cy="2057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C15DC696-55DE-44CA-BA93-89F09399C4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284083323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p:nvPr/>
        </p:nvSpPr>
        <p:spPr>
          <a:xfrm rot="5400000">
            <a:off x="5894024" y="-5894023"/>
            <a:ext cx="495762" cy="12283808"/>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www.examplanning.com</a:t>
            </a:r>
          </a:p>
        </p:txBody>
      </p:sp>
      <p:sp>
        <p:nvSpPr>
          <p:cNvPr id="28" name="Right Triangle 27"/>
          <p:cNvSpPr/>
          <p:nvPr/>
        </p:nvSpPr>
        <p:spPr>
          <a:xfrm flipH="1">
            <a:off x="8754742" y="6097775"/>
            <a:ext cx="3437258" cy="760225"/>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55490" y="759366"/>
            <a:ext cx="8770513" cy="615553"/>
          </a:xfrm>
          <a:prstGeom prst="rect">
            <a:avLst/>
          </a:prstGeom>
          <a:noFill/>
        </p:spPr>
        <p:txBody>
          <a:bodyPr wrap="square" rtlCol="0" anchor="ctr">
            <a:spAutoFit/>
          </a:bodyPr>
          <a:lstStyle/>
          <a:p>
            <a:pPr algn="ctr"/>
            <a:r>
              <a:rPr lang="en-US" sz="3400" b="1" dirty="0"/>
              <a:t>Comparison of Database and Data Warehouse</a:t>
            </a:r>
          </a:p>
        </p:txBody>
      </p:sp>
      <p:graphicFrame>
        <p:nvGraphicFramePr>
          <p:cNvPr id="6" name="Table 5">
            <a:extLst>
              <a:ext uri="{FF2B5EF4-FFF2-40B4-BE49-F238E27FC236}">
                <a16:creationId xmlns:a16="http://schemas.microsoft.com/office/drawing/2014/main" id="{64079D86-4158-4369-AA4C-283973ABC167}"/>
              </a:ext>
            </a:extLst>
          </p:cNvPr>
          <p:cNvGraphicFramePr>
            <a:graphicFrameLocks noGrp="1"/>
          </p:cNvGraphicFramePr>
          <p:nvPr>
            <p:extLst>
              <p:ext uri="{D42A27DB-BD31-4B8C-83A1-F6EECF244321}">
                <p14:modId xmlns:p14="http://schemas.microsoft.com/office/powerpoint/2010/main" val="814991280"/>
              </p:ext>
            </p:extLst>
          </p:nvPr>
        </p:nvGraphicFramePr>
        <p:xfrm>
          <a:off x="3327090" y="2178111"/>
          <a:ext cx="8127999" cy="2555430"/>
        </p:xfrm>
        <a:graphic>
          <a:graphicData uri="http://schemas.openxmlformats.org/drawingml/2006/table">
            <a:tbl>
              <a:tblPr firstRow="1" bandRow="1">
                <a:tableStyleId>{5C22544A-7EE6-4342-B048-85BDC9FD1C3A}</a:tableStyleId>
              </a:tblPr>
              <a:tblGrid>
                <a:gridCol w="1704286">
                  <a:extLst>
                    <a:ext uri="{9D8B030D-6E8A-4147-A177-3AD203B41FA5}">
                      <a16:colId xmlns:a16="http://schemas.microsoft.com/office/drawing/2014/main" val="2920364981"/>
                    </a:ext>
                  </a:extLst>
                </a:gridCol>
                <a:gridCol w="3078760">
                  <a:extLst>
                    <a:ext uri="{9D8B030D-6E8A-4147-A177-3AD203B41FA5}">
                      <a16:colId xmlns:a16="http://schemas.microsoft.com/office/drawing/2014/main" val="2679558289"/>
                    </a:ext>
                  </a:extLst>
                </a:gridCol>
                <a:gridCol w="3344953">
                  <a:extLst>
                    <a:ext uri="{9D8B030D-6E8A-4147-A177-3AD203B41FA5}">
                      <a16:colId xmlns:a16="http://schemas.microsoft.com/office/drawing/2014/main" val="3852342944"/>
                    </a:ext>
                  </a:extLst>
                </a:gridCol>
              </a:tblGrid>
              <a:tr h="449135">
                <a:tc>
                  <a:txBody>
                    <a:bodyPr/>
                    <a:lstStyle/>
                    <a:p>
                      <a:endParaRPr lang="en-US" dirty="0"/>
                    </a:p>
                  </a:txBody>
                  <a:tcPr/>
                </a:tc>
                <a:tc>
                  <a:txBody>
                    <a:bodyPr/>
                    <a:lstStyle/>
                    <a:p>
                      <a:pPr algn="ctr"/>
                      <a:r>
                        <a:rPr lang="en-US" dirty="0"/>
                        <a:t>DATABASE</a:t>
                      </a:r>
                    </a:p>
                  </a:txBody>
                  <a:tcPr/>
                </a:tc>
                <a:tc>
                  <a:txBody>
                    <a:bodyPr/>
                    <a:lstStyle/>
                    <a:p>
                      <a:pPr algn="ctr"/>
                      <a:r>
                        <a:rPr lang="en-US" dirty="0"/>
                        <a:t>DATA WAREHOUSE</a:t>
                      </a:r>
                    </a:p>
                  </a:txBody>
                  <a:tcPr/>
                </a:tc>
                <a:extLst>
                  <a:ext uri="{0D108BD9-81ED-4DB2-BD59-A6C34878D82A}">
                    <a16:rowId xmlns:a16="http://schemas.microsoft.com/office/drawing/2014/main" val="396195879"/>
                  </a:ext>
                </a:extLst>
              </a:tr>
              <a:tr h="2052640">
                <a:tc>
                  <a:txBody>
                    <a:bodyPr/>
                    <a:lstStyle/>
                    <a:p>
                      <a:endParaRPr lang="en-US" b="1" dirty="0"/>
                    </a:p>
                    <a:p>
                      <a:endParaRPr lang="en-US" b="1" dirty="0"/>
                    </a:p>
                    <a:p>
                      <a:pPr algn="ctr"/>
                      <a:r>
                        <a:rPr lang="en-US" b="1" dirty="0"/>
                        <a:t>Type of Information</a:t>
                      </a:r>
                      <a:endParaRPr lang="en-US" dirty="0"/>
                    </a:p>
                  </a:txBody>
                  <a:tcPr/>
                </a:tc>
                <a:tc>
                  <a:txBody>
                    <a:bodyPr/>
                    <a:lstStyle/>
                    <a:p>
                      <a:pPr algn="just">
                        <a:lnSpc>
                          <a:spcPct val="150000"/>
                        </a:lnSpc>
                      </a:pPr>
                      <a:r>
                        <a:rPr lang="en-US" dirty="0"/>
                        <a:t>The databases provide information such online availability of seats.</a:t>
                      </a:r>
                    </a:p>
                  </a:txBody>
                  <a:tcPr/>
                </a:tc>
                <a:tc>
                  <a:txBody>
                    <a:bodyPr/>
                    <a:lstStyle/>
                    <a:p>
                      <a:pPr algn="just">
                        <a:lnSpc>
                          <a:spcPct val="150000"/>
                        </a:lnSpc>
                      </a:pPr>
                      <a:r>
                        <a:rPr lang="en-US" dirty="0"/>
                        <a:t>The information (analysis reports) obtained from data-warehouse are used for betterment and to check the performance of business.</a:t>
                      </a:r>
                    </a:p>
                  </a:txBody>
                  <a:tcPr/>
                </a:tc>
                <a:extLst>
                  <a:ext uri="{0D108BD9-81ED-4DB2-BD59-A6C34878D82A}">
                    <a16:rowId xmlns:a16="http://schemas.microsoft.com/office/drawing/2014/main" val="1898434603"/>
                  </a:ext>
                </a:extLst>
              </a:tr>
            </a:tbl>
          </a:graphicData>
        </a:graphic>
      </p:graphicFrame>
      <p:grpSp>
        <p:nvGrpSpPr>
          <p:cNvPr id="3" name="Group 2">
            <a:extLst>
              <a:ext uri="{FF2B5EF4-FFF2-40B4-BE49-F238E27FC236}">
                <a16:creationId xmlns:a16="http://schemas.microsoft.com/office/drawing/2014/main" id="{3F79986E-062D-4197-9BA3-8937429E6D06}"/>
              </a:ext>
            </a:extLst>
          </p:cNvPr>
          <p:cNvGrpSpPr/>
          <p:nvPr/>
        </p:nvGrpSpPr>
        <p:grpSpPr>
          <a:xfrm>
            <a:off x="459346" y="2057400"/>
            <a:ext cx="2867745" cy="4800600"/>
            <a:chOff x="459346" y="2057400"/>
            <a:chExt cx="2867745" cy="4800600"/>
          </a:xfrm>
        </p:grpSpPr>
        <p:sp>
          <p:nvSpPr>
            <p:cNvPr id="4" name="Oval 3"/>
            <p:cNvSpPr/>
            <p:nvPr/>
          </p:nvSpPr>
          <p:spPr>
            <a:xfrm>
              <a:off x="583891" y="2057400"/>
              <a:ext cx="2743200" cy="2743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8293" y="2321004"/>
              <a:ext cx="2214395" cy="2215991"/>
            </a:xfrm>
            <a:prstGeom prst="rect">
              <a:avLst/>
            </a:prstGeom>
            <a:noFill/>
          </p:spPr>
          <p:txBody>
            <a:bodyPr wrap="square" rtlCol="0" anchor="ctr">
              <a:spAutoFit/>
            </a:bodyPr>
            <a:lstStyle/>
            <a:p>
              <a:pPr algn="ctr"/>
              <a:r>
                <a:rPr lang="en-US" sz="13800" b="1" spc="-300" dirty="0">
                  <a:solidFill>
                    <a:schemeClr val="accent2"/>
                  </a:solidFill>
                </a:rPr>
                <a:t>04</a:t>
              </a:r>
            </a:p>
          </p:txBody>
        </p:sp>
        <p:cxnSp>
          <p:nvCxnSpPr>
            <p:cNvPr id="7" name="Straight Connector 6"/>
            <p:cNvCxnSpPr>
              <a:stCxn id="4" idx="4"/>
            </p:cNvCxnSpPr>
            <p:nvPr/>
          </p:nvCxnSpPr>
          <p:spPr>
            <a:xfrm flipH="1">
              <a:off x="1955490" y="4800600"/>
              <a:ext cx="1" cy="2057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CE9B9F69-6398-4E7A-905C-1F58814A5D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199893752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p:nvPr/>
        </p:nvSpPr>
        <p:spPr>
          <a:xfrm rot="5400000">
            <a:off x="5894024" y="-5894023"/>
            <a:ext cx="495762" cy="12283808"/>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www.examplanning.com</a:t>
            </a:r>
          </a:p>
        </p:txBody>
      </p:sp>
      <p:sp>
        <p:nvSpPr>
          <p:cNvPr id="28" name="Right Triangle 27"/>
          <p:cNvSpPr/>
          <p:nvPr/>
        </p:nvSpPr>
        <p:spPr>
          <a:xfrm flipH="1">
            <a:off x="8754742" y="6097775"/>
            <a:ext cx="3437258" cy="760225"/>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55490" y="759366"/>
            <a:ext cx="8770513" cy="615553"/>
          </a:xfrm>
          <a:prstGeom prst="rect">
            <a:avLst/>
          </a:prstGeom>
          <a:noFill/>
        </p:spPr>
        <p:txBody>
          <a:bodyPr wrap="square" rtlCol="0" anchor="ctr">
            <a:spAutoFit/>
          </a:bodyPr>
          <a:lstStyle/>
          <a:p>
            <a:pPr algn="ctr"/>
            <a:r>
              <a:rPr lang="en-US" sz="3400" b="1" dirty="0"/>
              <a:t>Comparison of Database and Data Warehouse</a:t>
            </a:r>
          </a:p>
        </p:txBody>
      </p:sp>
      <p:graphicFrame>
        <p:nvGraphicFramePr>
          <p:cNvPr id="6" name="Table 5">
            <a:extLst>
              <a:ext uri="{FF2B5EF4-FFF2-40B4-BE49-F238E27FC236}">
                <a16:creationId xmlns:a16="http://schemas.microsoft.com/office/drawing/2014/main" id="{64079D86-4158-4369-AA4C-283973ABC167}"/>
              </a:ext>
            </a:extLst>
          </p:cNvPr>
          <p:cNvGraphicFramePr>
            <a:graphicFrameLocks noGrp="1"/>
          </p:cNvGraphicFramePr>
          <p:nvPr>
            <p:extLst>
              <p:ext uri="{D42A27DB-BD31-4B8C-83A1-F6EECF244321}">
                <p14:modId xmlns:p14="http://schemas.microsoft.com/office/powerpoint/2010/main" val="3018754044"/>
              </p:ext>
            </p:extLst>
          </p:nvPr>
        </p:nvGraphicFramePr>
        <p:xfrm>
          <a:off x="3327090" y="2178111"/>
          <a:ext cx="8127999" cy="2555430"/>
        </p:xfrm>
        <a:graphic>
          <a:graphicData uri="http://schemas.openxmlformats.org/drawingml/2006/table">
            <a:tbl>
              <a:tblPr firstRow="1" bandRow="1">
                <a:tableStyleId>{5C22544A-7EE6-4342-B048-85BDC9FD1C3A}</a:tableStyleId>
              </a:tblPr>
              <a:tblGrid>
                <a:gridCol w="1704286">
                  <a:extLst>
                    <a:ext uri="{9D8B030D-6E8A-4147-A177-3AD203B41FA5}">
                      <a16:colId xmlns:a16="http://schemas.microsoft.com/office/drawing/2014/main" val="2920364981"/>
                    </a:ext>
                  </a:extLst>
                </a:gridCol>
                <a:gridCol w="3078760">
                  <a:extLst>
                    <a:ext uri="{9D8B030D-6E8A-4147-A177-3AD203B41FA5}">
                      <a16:colId xmlns:a16="http://schemas.microsoft.com/office/drawing/2014/main" val="2679558289"/>
                    </a:ext>
                  </a:extLst>
                </a:gridCol>
                <a:gridCol w="3344953">
                  <a:extLst>
                    <a:ext uri="{9D8B030D-6E8A-4147-A177-3AD203B41FA5}">
                      <a16:colId xmlns:a16="http://schemas.microsoft.com/office/drawing/2014/main" val="3852342944"/>
                    </a:ext>
                  </a:extLst>
                </a:gridCol>
              </a:tblGrid>
              <a:tr h="449135">
                <a:tc>
                  <a:txBody>
                    <a:bodyPr/>
                    <a:lstStyle/>
                    <a:p>
                      <a:endParaRPr lang="en-US" dirty="0"/>
                    </a:p>
                  </a:txBody>
                  <a:tcPr/>
                </a:tc>
                <a:tc>
                  <a:txBody>
                    <a:bodyPr/>
                    <a:lstStyle/>
                    <a:p>
                      <a:pPr algn="ctr"/>
                      <a:r>
                        <a:rPr lang="en-US" dirty="0"/>
                        <a:t>DATABASE</a:t>
                      </a:r>
                    </a:p>
                  </a:txBody>
                  <a:tcPr/>
                </a:tc>
                <a:tc>
                  <a:txBody>
                    <a:bodyPr/>
                    <a:lstStyle/>
                    <a:p>
                      <a:pPr algn="ctr"/>
                      <a:r>
                        <a:rPr lang="en-US" dirty="0"/>
                        <a:t>DATA WAREHOUSE</a:t>
                      </a:r>
                    </a:p>
                  </a:txBody>
                  <a:tcPr/>
                </a:tc>
                <a:extLst>
                  <a:ext uri="{0D108BD9-81ED-4DB2-BD59-A6C34878D82A}">
                    <a16:rowId xmlns:a16="http://schemas.microsoft.com/office/drawing/2014/main" val="396195879"/>
                  </a:ext>
                </a:extLst>
              </a:tr>
              <a:tr h="2052640">
                <a:tc>
                  <a:txBody>
                    <a:bodyPr/>
                    <a:lstStyle/>
                    <a:p>
                      <a:endParaRPr lang="en-US" b="1" dirty="0"/>
                    </a:p>
                    <a:p>
                      <a:endParaRPr lang="en-US" b="1" dirty="0"/>
                    </a:p>
                    <a:p>
                      <a:pPr algn="ctr"/>
                      <a:r>
                        <a:rPr lang="en-US" b="1" dirty="0"/>
                        <a:t>Types</a:t>
                      </a:r>
                      <a:endParaRPr lang="en-US" dirty="0"/>
                    </a:p>
                  </a:txBody>
                  <a:tcPr/>
                </a:tc>
                <a:tc>
                  <a:txBody>
                    <a:bodyPr/>
                    <a:lstStyle/>
                    <a:p>
                      <a:pPr algn="just">
                        <a:lnSpc>
                          <a:spcPct val="150000"/>
                        </a:lnSpc>
                      </a:pPr>
                      <a:r>
                        <a:rPr lang="en-US" dirty="0"/>
                        <a:t>There are many types of databases. The examples are OLTP, CSV, text files, excel spreadsheets and XML files etc.</a:t>
                      </a:r>
                    </a:p>
                  </a:txBody>
                  <a:tcPr/>
                </a:tc>
                <a:tc>
                  <a:txBody>
                    <a:bodyPr/>
                    <a:lstStyle/>
                    <a:p>
                      <a:pPr algn="just">
                        <a:lnSpc>
                          <a:spcPct val="150000"/>
                        </a:lnSpc>
                      </a:pPr>
                      <a:r>
                        <a:rPr lang="en-US" dirty="0"/>
                        <a:t>It is an OLAP type of database which exist on the top layer of other database and perform analysis.</a:t>
                      </a:r>
                    </a:p>
                  </a:txBody>
                  <a:tcPr/>
                </a:tc>
                <a:extLst>
                  <a:ext uri="{0D108BD9-81ED-4DB2-BD59-A6C34878D82A}">
                    <a16:rowId xmlns:a16="http://schemas.microsoft.com/office/drawing/2014/main" val="1898434603"/>
                  </a:ext>
                </a:extLst>
              </a:tr>
            </a:tbl>
          </a:graphicData>
        </a:graphic>
      </p:graphicFrame>
      <p:grpSp>
        <p:nvGrpSpPr>
          <p:cNvPr id="3" name="Group 2">
            <a:extLst>
              <a:ext uri="{FF2B5EF4-FFF2-40B4-BE49-F238E27FC236}">
                <a16:creationId xmlns:a16="http://schemas.microsoft.com/office/drawing/2014/main" id="{4F6698E5-D733-4A99-B92A-6F279714FE3B}"/>
              </a:ext>
            </a:extLst>
          </p:cNvPr>
          <p:cNvGrpSpPr/>
          <p:nvPr/>
        </p:nvGrpSpPr>
        <p:grpSpPr>
          <a:xfrm>
            <a:off x="459346" y="2057400"/>
            <a:ext cx="2867745" cy="4800600"/>
            <a:chOff x="459346" y="2057400"/>
            <a:chExt cx="2867745" cy="4800600"/>
          </a:xfrm>
        </p:grpSpPr>
        <p:sp>
          <p:nvSpPr>
            <p:cNvPr id="4" name="Oval 3"/>
            <p:cNvSpPr/>
            <p:nvPr/>
          </p:nvSpPr>
          <p:spPr>
            <a:xfrm>
              <a:off x="583891" y="2057400"/>
              <a:ext cx="2743200" cy="2743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8293" y="2321004"/>
              <a:ext cx="2214395" cy="2215991"/>
            </a:xfrm>
            <a:prstGeom prst="rect">
              <a:avLst/>
            </a:prstGeom>
            <a:noFill/>
          </p:spPr>
          <p:txBody>
            <a:bodyPr wrap="square" rtlCol="0" anchor="ctr">
              <a:spAutoFit/>
            </a:bodyPr>
            <a:lstStyle/>
            <a:p>
              <a:pPr algn="ctr"/>
              <a:r>
                <a:rPr lang="en-US" sz="13800" b="1" spc="-300" dirty="0">
                  <a:solidFill>
                    <a:schemeClr val="accent2"/>
                  </a:solidFill>
                </a:rPr>
                <a:t>05</a:t>
              </a:r>
            </a:p>
          </p:txBody>
        </p:sp>
        <p:cxnSp>
          <p:nvCxnSpPr>
            <p:cNvPr id="7" name="Straight Connector 6"/>
            <p:cNvCxnSpPr>
              <a:stCxn id="4" idx="4"/>
            </p:cNvCxnSpPr>
            <p:nvPr/>
          </p:nvCxnSpPr>
          <p:spPr>
            <a:xfrm flipH="1">
              <a:off x="1955490" y="4800600"/>
              <a:ext cx="1" cy="2057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708FB937-048F-44AF-B687-5CDDCAF877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390999590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p:nvPr/>
        </p:nvSpPr>
        <p:spPr>
          <a:xfrm rot="5400000">
            <a:off x="5894024" y="-5894023"/>
            <a:ext cx="495762" cy="12283808"/>
          </a:xfrm>
          <a:custGeom>
            <a:avLst/>
            <a:gdLst>
              <a:gd name="connsiteX0" fmla="*/ 0 w 5122843"/>
              <a:gd name="connsiteY0" fmla="*/ 0 h 3723701"/>
              <a:gd name="connsiteX1" fmla="*/ 5122843 w 5122843"/>
              <a:gd name="connsiteY1" fmla="*/ 0 h 3723701"/>
              <a:gd name="connsiteX2" fmla="*/ 5122843 w 5122843"/>
              <a:gd name="connsiteY2" fmla="*/ 372370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649118 w 5122843"/>
              <a:gd name="connsiteY2" fmla="*/ 3294044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239691 w 5122843"/>
              <a:gd name="connsiteY2" fmla="*/ 2774026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369510 w 5122843"/>
              <a:gd name="connsiteY2" fmla="*/ 3026481 h 3723701"/>
              <a:gd name="connsiteX3" fmla="*/ 0 w 5122843"/>
              <a:gd name="connsiteY3" fmla="*/ 3723701 h 3723701"/>
              <a:gd name="connsiteX4" fmla="*/ 0 w 5122843"/>
              <a:gd name="connsiteY4" fmla="*/ 0 h 3723701"/>
              <a:gd name="connsiteX0" fmla="*/ 0 w 5122843"/>
              <a:gd name="connsiteY0" fmla="*/ 0 h 3723701"/>
              <a:gd name="connsiteX1" fmla="*/ 5122843 w 5122843"/>
              <a:gd name="connsiteY1" fmla="*/ 0 h 3723701"/>
              <a:gd name="connsiteX2" fmla="*/ 4069929 w 5122843"/>
              <a:gd name="connsiteY2" fmla="*/ 2535970 h 3723701"/>
              <a:gd name="connsiteX3" fmla="*/ 0 w 5122843"/>
              <a:gd name="connsiteY3" fmla="*/ 3723701 h 3723701"/>
              <a:gd name="connsiteX4" fmla="*/ 0 w 5122843"/>
              <a:gd name="connsiteY4" fmla="*/ 0 h 3723701"/>
              <a:gd name="connsiteX0" fmla="*/ 0 w 4813275"/>
              <a:gd name="connsiteY0" fmla="*/ 5982 h 3729683"/>
              <a:gd name="connsiteX1" fmla="*/ 4813275 w 4813275"/>
              <a:gd name="connsiteY1" fmla="*/ 0 h 3729683"/>
              <a:gd name="connsiteX2" fmla="*/ 4069929 w 4813275"/>
              <a:gd name="connsiteY2" fmla="*/ 2541952 h 3729683"/>
              <a:gd name="connsiteX3" fmla="*/ 0 w 4813275"/>
              <a:gd name="connsiteY3" fmla="*/ 3729683 h 3729683"/>
              <a:gd name="connsiteX4" fmla="*/ 0 w 4813275"/>
              <a:gd name="connsiteY4" fmla="*/ 5982 h 3729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3275" h="3729683">
                <a:moveTo>
                  <a:pt x="0" y="5982"/>
                </a:moveTo>
                <a:lnTo>
                  <a:pt x="4813275" y="0"/>
                </a:lnTo>
                <a:lnTo>
                  <a:pt x="4069929" y="2541952"/>
                </a:lnTo>
                <a:lnTo>
                  <a:pt x="0" y="3729683"/>
                </a:lnTo>
                <a:lnTo>
                  <a:pt x="0" y="598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www.examplanning.com</a:t>
            </a:r>
          </a:p>
        </p:txBody>
      </p:sp>
      <p:sp>
        <p:nvSpPr>
          <p:cNvPr id="28" name="Right Triangle 27"/>
          <p:cNvSpPr/>
          <p:nvPr/>
        </p:nvSpPr>
        <p:spPr>
          <a:xfrm flipH="1">
            <a:off x="8754742" y="6097775"/>
            <a:ext cx="3437258" cy="760225"/>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55490" y="759366"/>
            <a:ext cx="8770513" cy="615553"/>
          </a:xfrm>
          <a:prstGeom prst="rect">
            <a:avLst/>
          </a:prstGeom>
          <a:noFill/>
        </p:spPr>
        <p:txBody>
          <a:bodyPr wrap="square" rtlCol="0" anchor="ctr">
            <a:spAutoFit/>
          </a:bodyPr>
          <a:lstStyle/>
          <a:p>
            <a:pPr algn="ctr"/>
            <a:r>
              <a:rPr lang="en-US" sz="3400" b="1" dirty="0"/>
              <a:t>Comparison of Database and Data Warehouse</a:t>
            </a:r>
          </a:p>
        </p:txBody>
      </p:sp>
      <p:graphicFrame>
        <p:nvGraphicFramePr>
          <p:cNvPr id="6" name="Table 5">
            <a:extLst>
              <a:ext uri="{FF2B5EF4-FFF2-40B4-BE49-F238E27FC236}">
                <a16:creationId xmlns:a16="http://schemas.microsoft.com/office/drawing/2014/main" id="{64079D86-4158-4369-AA4C-283973ABC167}"/>
              </a:ext>
            </a:extLst>
          </p:cNvPr>
          <p:cNvGraphicFramePr>
            <a:graphicFrameLocks noGrp="1"/>
          </p:cNvGraphicFramePr>
          <p:nvPr>
            <p:extLst>
              <p:ext uri="{D42A27DB-BD31-4B8C-83A1-F6EECF244321}">
                <p14:modId xmlns:p14="http://schemas.microsoft.com/office/powerpoint/2010/main" val="554755572"/>
              </p:ext>
            </p:extLst>
          </p:nvPr>
        </p:nvGraphicFramePr>
        <p:xfrm>
          <a:off x="3327090" y="2178111"/>
          <a:ext cx="8127999" cy="2555430"/>
        </p:xfrm>
        <a:graphic>
          <a:graphicData uri="http://schemas.openxmlformats.org/drawingml/2006/table">
            <a:tbl>
              <a:tblPr firstRow="1" bandRow="1">
                <a:tableStyleId>{5C22544A-7EE6-4342-B048-85BDC9FD1C3A}</a:tableStyleId>
              </a:tblPr>
              <a:tblGrid>
                <a:gridCol w="1704286">
                  <a:extLst>
                    <a:ext uri="{9D8B030D-6E8A-4147-A177-3AD203B41FA5}">
                      <a16:colId xmlns:a16="http://schemas.microsoft.com/office/drawing/2014/main" val="2920364981"/>
                    </a:ext>
                  </a:extLst>
                </a:gridCol>
                <a:gridCol w="3078760">
                  <a:extLst>
                    <a:ext uri="{9D8B030D-6E8A-4147-A177-3AD203B41FA5}">
                      <a16:colId xmlns:a16="http://schemas.microsoft.com/office/drawing/2014/main" val="2679558289"/>
                    </a:ext>
                  </a:extLst>
                </a:gridCol>
                <a:gridCol w="3344953">
                  <a:extLst>
                    <a:ext uri="{9D8B030D-6E8A-4147-A177-3AD203B41FA5}">
                      <a16:colId xmlns:a16="http://schemas.microsoft.com/office/drawing/2014/main" val="3852342944"/>
                    </a:ext>
                  </a:extLst>
                </a:gridCol>
              </a:tblGrid>
              <a:tr h="449135">
                <a:tc>
                  <a:txBody>
                    <a:bodyPr/>
                    <a:lstStyle/>
                    <a:p>
                      <a:endParaRPr lang="en-US" dirty="0"/>
                    </a:p>
                  </a:txBody>
                  <a:tcPr/>
                </a:tc>
                <a:tc>
                  <a:txBody>
                    <a:bodyPr/>
                    <a:lstStyle/>
                    <a:p>
                      <a:pPr algn="ctr"/>
                      <a:r>
                        <a:rPr lang="en-US" dirty="0"/>
                        <a:t>DATABASE</a:t>
                      </a:r>
                    </a:p>
                  </a:txBody>
                  <a:tcPr/>
                </a:tc>
                <a:tc>
                  <a:txBody>
                    <a:bodyPr/>
                    <a:lstStyle/>
                    <a:p>
                      <a:pPr algn="ctr"/>
                      <a:r>
                        <a:rPr lang="en-US" dirty="0"/>
                        <a:t>DATA WAREHOUSE</a:t>
                      </a:r>
                    </a:p>
                  </a:txBody>
                  <a:tcPr/>
                </a:tc>
                <a:extLst>
                  <a:ext uri="{0D108BD9-81ED-4DB2-BD59-A6C34878D82A}">
                    <a16:rowId xmlns:a16="http://schemas.microsoft.com/office/drawing/2014/main" val="396195879"/>
                  </a:ext>
                </a:extLst>
              </a:tr>
              <a:tr h="2052640">
                <a:tc>
                  <a:txBody>
                    <a:bodyPr/>
                    <a:lstStyle/>
                    <a:p>
                      <a:endParaRPr lang="en-US" b="1" dirty="0"/>
                    </a:p>
                    <a:p>
                      <a:endParaRPr lang="en-US" b="1" dirty="0"/>
                    </a:p>
                    <a:p>
                      <a:pPr algn="ctr"/>
                      <a:r>
                        <a:rPr lang="en-US" b="1" dirty="0"/>
                        <a:t>Optimization</a:t>
                      </a:r>
                      <a:endParaRPr lang="en-US" dirty="0"/>
                    </a:p>
                  </a:txBody>
                  <a:tcPr/>
                </a:tc>
                <a:tc>
                  <a:txBody>
                    <a:bodyPr/>
                    <a:lstStyle/>
                    <a:p>
                      <a:pPr algn="just">
                        <a:lnSpc>
                          <a:spcPct val="150000"/>
                        </a:lnSpc>
                      </a:pPr>
                      <a:r>
                        <a:rPr lang="en-US" dirty="0"/>
                        <a:t>It is optimized for read-write operations through single-point-transaction. Mostly the OLTP database queries respond in less than a second.</a:t>
                      </a:r>
                    </a:p>
                  </a:txBody>
                  <a:tcPr/>
                </a:tc>
                <a:tc>
                  <a:txBody>
                    <a:bodyPr/>
                    <a:lstStyle/>
                    <a:p>
                      <a:pPr algn="just">
                        <a:lnSpc>
                          <a:spcPct val="150000"/>
                        </a:lnSpc>
                      </a:pPr>
                      <a:r>
                        <a:rPr lang="en-US" dirty="0"/>
                        <a:t>The data-warehouses are optimized for retrieval of large data-sets to aggregate the data as it is designed for handling broad analytical queries.</a:t>
                      </a:r>
                    </a:p>
                  </a:txBody>
                  <a:tcPr/>
                </a:tc>
                <a:extLst>
                  <a:ext uri="{0D108BD9-81ED-4DB2-BD59-A6C34878D82A}">
                    <a16:rowId xmlns:a16="http://schemas.microsoft.com/office/drawing/2014/main" val="1898434603"/>
                  </a:ext>
                </a:extLst>
              </a:tr>
            </a:tbl>
          </a:graphicData>
        </a:graphic>
      </p:graphicFrame>
      <p:grpSp>
        <p:nvGrpSpPr>
          <p:cNvPr id="3" name="Group 2">
            <a:extLst>
              <a:ext uri="{FF2B5EF4-FFF2-40B4-BE49-F238E27FC236}">
                <a16:creationId xmlns:a16="http://schemas.microsoft.com/office/drawing/2014/main" id="{3C1074FF-A985-4074-8604-3D7C48C9CE0A}"/>
              </a:ext>
            </a:extLst>
          </p:cNvPr>
          <p:cNvGrpSpPr/>
          <p:nvPr/>
        </p:nvGrpSpPr>
        <p:grpSpPr>
          <a:xfrm>
            <a:off x="459346" y="2057400"/>
            <a:ext cx="2867745" cy="4800600"/>
            <a:chOff x="459346" y="2057400"/>
            <a:chExt cx="2867745" cy="4800600"/>
          </a:xfrm>
        </p:grpSpPr>
        <p:sp>
          <p:nvSpPr>
            <p:cNvPr id="4" name="Oval 3"/>
            <p:cNvSpPr/>
            <p:nvPr/>
          </p:nvSpPr>
          <p:spPr>
            <a:xfrm>
              <a:off x="583891" y="2057400"/>
              <a:ext cx="2743200" cy="2743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8293" y="2321004"/>
              <a:ext cx="2214395" cy="2215991"/>
            </a:xfrm>
            <a:prstGeom prst="rect">
              <a:avLst/>
            </a:prstGeom>
            <a:noFill/>
          </p:spPr>
          <p:txBody>
            <a:bodyPr wrap="square" rtlCol="0" anchor="ctr">
              <a:spAutoFit/>
            </a:bodyPr>
            <a:lstStyle/>
            <a:p>
              <a:pPr algn="ctr"/>
              <a:r>
                <a:rPr lang="en-US" sz="13800" b="1" spc="-300" dirty="0">
                  <a:solidFill>
                    <a:schemeClr val="accent2"/>
                  </a:solidFill>
                </a:rPr>
                <a:t>06</a:t>
              </a:r>
            </a:p>
          </p:txBody>
        </p:sp>
        <p:cxnSp>
          <p:nvCxnSpPr>
            <p:cNvPr id="7" name="Straight Connector 6"/>
            <p:cNvCxnSpPr>
              <a:stCxn id="4" idx="4"/>
            </p:cNvCxnSpPr>
            <p:nvPr/>
          </p:nvCxnSpPr>
          <p:spPr>
            <a:xfrm flipH="1">
              <a:off x="1955490" y="4800600"/>
              <a:ext cx="1" cy="2057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5B1B6799-83F9-4EC1-86BD-478EF9BEA2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346" y="5066597"/>
              <a:ext cx="916872" cy="916872"/>
            </a:xfrm>
            <a:prstGeom prst="rect">
              <a:avLst/>
            </a:prstGeom>
          </p:spPr>
        </p:pic>
      </p:grpSp>
    </p:spTree>
    <p:extLst>
      <p:ext uri="{BB962C8B-B14F-4D97-AF65-F5344CB8AC3E}">
        <p14:creationId xmlns:p14="http://schemas.microsoft.com/office/powerpoint/2010/main" val="1406699690"/>
      </p:ext>
    </p:extLst>
  </p:cSld>
  <p:clrMapOvr>
    <a:masterClrMapping/>
  </p:clrMapOvr>
  <p:transition spd="slow">
    <p:push dir="u"/>
  </p:transition>
</p:sld>
</file>

<file path=ppt/theme/theme1.xml><?xml version="1.0" encoding="utf-8"?>
<a:theme xmlns:a="http://schemas.openxmlformats.org/drawingml/2006/main" name="Office Theme">
  <a:themeElements>
    <a:clrScheme name="Bright Light">
      <a:dk1>
        <a:sysClr val="windowText" lastClr="000000"/>
      </a:dk1>
      <a:lt1>
        <a:sysClr val="window" lastClr="FFFFFF"/>
      </a:lt1>
      <a:dk2>
        <a:srgbClr val="27303D"/>
      </a:dk2>
      <a:lt2>
        <a:srgbClr val="E7E6E6"/>
      </a:lt2>
      <a:accent1>
        <a:srgbClr val="6DCF00"/>
      </a:accent1>
      <a:accent2>
        <a:srgbClr val="159192"/>
      </a:accent2>
      <a:accent3>
        <a:srgbClr val="09AEF2"/>
      </a:accent3>
      <a:accent4>
        <a:srgbClr val="FCC000"/>
      </a:accent4>
      <a:accent5>
        <a:srgbClr val="FE1101"/>
      </a:accent5>
      <a:accent6>
        <a:srgbClr val="5C932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959</Words>
  <Application>Microsoft Office PowerPoint</Application>
  <PresentationFormat>Widescreen</PresentationFormat>
  <Paragraphs>116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vs data warehouse</dc:title>
  <dc:subject>database vs data warehouse-min (1)</dc:subject>
  <dc:creator>Zubair</dc:creator>
  <cp:keywords>difference between database and data warehouse</cp:keywords>
  <cp:lastModifiedBy>Zubair</cp:lastModifiedBy>
  <cp:revision>55</cp:revision>
  <dcterms:created xsi:type="dcterms:W3CDTF">2016-04-01T19:13:22Z</dcterms:created>
  <dcterms:modified xsi:type="dcterms:W3CDTF">2018-07-28T04:50:07Z</dcterms:modified>
</cp:coreProperties>
</file>