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Lst>
  <p:sldSz cx="7772400" cy="10058400"/>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EBD5"/>
    <a:srgbClr val="EFA847"/>
    <a:srgbClr val="79B1A3"/>
    <a:srgbClr val="4A3A40"/>
    <a:srgbClr val="EA4A4B"/>
    <a:srgbClr val="FD6608"/>
    <a:srgbClr val="4394F7"/>
    <a:srgbClr val="CF4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2952" y="60"/>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ED8E25F-7B0C-4087-AC9B-8274613A70E3}" type="datetimeFigureOut">
              <a:rPr lang="en-US"/>
              <a:pPr>
                <a:defRPr/>
              </a:pPr>
              <a:t>15/04/2019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432126-6331-42D4-8618-C7EACCB2EE3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7D079E9-4D83-4BCA-83A0-E726F76DB87E}" type="datetimeFigureOut">
              <a:rPr lang="en-US"/>
              <a:pPr>
                <a:defRPr/>
              </a:pPr>
              <a:t>15/04/2019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8414EC-36A2-4433-829B-A0F3DADEB2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ADC69AC-CCAE-42A1-8C6B-78ADA895223D}" type="datetimeFigureOut">
              <a:rPr lang="en-US"/>
              <a:pPr>
                <a:defRPr/>
              </a:pPr>
              <a:t>15/04/2019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EE2C70-B2C4-4801-9F0B-3119767F502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5238EF-E757-4B28-A1D8-CBC75B0C1406}" type="datetimeFigureOut">
              <a:rPr lang="en-US"/>
              <a:pPr>
                <a:defRPr/>
              </a:pPr>
              <a:t>15/04/2019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C79DFE-0210-425B-9F22-36897900481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ECF3E69-B131-4C43-B51F-BF095F4D105D}" type="datetimeFigureOut">
              <a:rPr lang="en-US"/>
              <a:pPr>
                <a:defRPr/>
              </a:pPr>
              <a:t>15/04/2019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64E6E5-C158-4744-812D-44EDDB48FB2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260C5C1-B1F0-4FCE-94DD-CA455F54E051}" type="datetimeFigureOut">
              <a:rPr lang="en-US"/>
              <a:pPr>
                <a:defRPr/>
              </a:pPr>
              <a:t>15/04/2019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06222AE-2E75-4D19-A182-C8123E7CDED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B06F217-8080-483C-A9BC-367F9A432D9C}" type="datetimeFigureOut">
              <a:rPr lang="en-US"/>
              <a:pPr>
                <a:defRPr/>
              </a:pPr>
              <a:t>15/04/2019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A4EDBB2-7258-4EC5-84C0-A3134F5E1D6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259F50B-4D65-44DC-B17A-BAFA2D70B90A}" type="datetimeFigureOut">
              <a:rPr lang="en-US"/>
              <a:pPr>
                <a:defRPr/>
              </a:pPr>
              <a:t>15/04/2019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0046472-C77E-4C3C-9754-B18020937F8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F5C2C3E-99A5-407C-9238-752007726A1A}" type="datetimeFigureOut">
              <a:rPr lang="en-US"/>
              <a:pPr>
                <a:defRPr/>
              </a:pPr>
              <a:t>15/04/2019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986E077-927C-414C-A6C6-620E5392CA5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09907F1-A591-4980-A374-4F772E3B4220}" type="datetimeFigureOut">
              <a:rPr lang="en-US"/>
              <a:pPr>
                <a:defRPr/>
              </a:pPr>
              <a:t>15/04/2019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F8EE7F-DF20-4EB4-B103-F8B5EA003D5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BA37639-01A6-466E-8FEC-098201457803}" type="datetimeFigureOut">
              <a:rPr lang="en-US"/>
              <a:pPr>
                <a:defRPr/>
              </a:pPr>
              <a:t>15/04/2019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4B3B3CD-83A9-4A20-97E7-6D64073B41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EBD5"/>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8938" y="403225"/>
            <a:ext cx="6994525"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88938" y="2346325"/>
            <a:ext cx="6994525" cy="6638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938" y="9323388"/>
            <a:ext cx="1812925" cy="534987"/>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CA2AE1C8-0BB9-4120-A934-53C644082781}" type="datetimeFigureOut">
              <a:rPr lang="en-US"/>
              <a:pPr>
                <a:defRPr/>
              </a:pPr>
              <a:t>15/04/2019</a:t>
            </a:fld>
            <a:endParaRPr lang="en-US"/>
          </a:p>
        </p:txBody>
      </p:sp>
      <p:sp>
        <p:nvSpPr>
          <p:cNvPr id="5" name="Footer Placeholder 4"/>
          <p:cNvSpPr>
            <a:spLocks noGrp="1"/>
          </p:cNvSpPr>
          <p:nvPr>
            <p:ph type="ftr" sz="quarter" idx="3"/>
          </p:nvPr>
        </p:nvSpPr>
        <p:spPr>
          <a:xfrm>
            <a:off x="2655888" y="9323388"/>
            <a:ext cx="2460625" cy="53498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5570538" y="9323388"/>
            <a:ext cx="1812925" cy="53498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7A35A7EA-C5BC-4E68-9359-07ACBE1DCD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erriam-webster.com/dictionary/information%20technolog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ayscale.com/research/US/Degree=Bachelor%27s_Degree%2C_Computer_Science_(CS)/Sala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a:spLocks noChangeArrowheads="1"/>
          </p:cNvSpPr>
          <p:nvPr/>
        </p:nvSpPr>
        <p:spPr bwMode="auto">
          <a:xfrm>
            <a:off x="0" y="-6350"/>
            <a:ext cx="7772400" cy="1006475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solidFill>
                <a:schemeClr val="lt1"/>
              </a:solidFill>
              <a:latin typeface="+mn-lt"/>
              <a:ea typeface="+mn-ea"/>
            </a:endParaRPr>
          </a:p>
        </p:txBody>
      </p:sp>
      <p:sp>
        <p:nvSpPr>
          <p:cNvPr id="45" name="Rectangle 44"/>
          <p:cNvSpPr/>
          <p:nvPr/>
        </p:nvSpPr>
        <p:spPr>
          <a:xfrm>
            <a:off x="3873500" y="3873500"/>
            <a:ext cx="3871913" cy="5205413"/>
          </a:xfrm>
          <a:prstGeom prst="rect">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a:p>
        </p:txBody>
      </p:sp>
      <p:sp>
        <p:nvSpPr>
          <p:cNvPr id="46" name="Rectangle 45"/>
          <p:cNvSpPr/>
          <p:nvPr/>
        </p:nvSpPr>
        <p:spPr>
          <a:xfrm>
            <a:off x="0" y="3873500"/>
            <a:ext cx="3873500" cy="5205413"/>
          </a:xfrm>
          <a:prstGeom prst="rect">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44" name="Rectangle 43"/>
          <p:cNvSpPr/>
          <p:nvPr/>
        </p:nvSpPr>
        <p:spPr>
          <a:xfrm>
            <a:off x="3873500" y="14288"/>
            <a:ext cx="3871913" cy="5207000"/>
          </a:xfrm>
          <a:prstGeom prst="rect">
            <a:avLst/>
          </a:prstGeom>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sp>
        <p:nvSpPr>
          <p:cNvPr id="23" name="Rectangle 22"/>
          <p:cNvSpPr/>
          <p:nvPr/>
        </p:nvSpPr>
        <p:spPr>
          <a:xfrm>
            <a:off x="0" y="14288"/>
            <a:ext cx="3873500" cy="5207000"/>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a:p>
        </p:txBody>
      </p:sp>
      <p:sp>
        <p:nvSpPr>
          <p:cNvPr id="2055" name="TextBox 5"/>
          <p:cNvSpPr txBox="1">
            <a:spLocks noChangeArrowheads="1"/>
          </p:cNvSpPr>
          <p:nvPr/>
        </p:nvSpPr>
        <p:spPr bwMode="auto">
          <a:xfrm>
            <a:off x="696913" y="9358313"/>
            <a:ext cx="6356350" cy="461665"/>
          </a:xfrm>
          <a:prstGeom prst="rect">
            <a:avLst/>
          </a:prstGeom>
          <a:noFill/>
          <a:ln w="9525">
            <a:noFill/>
            <a:miter lim="800000"/>
            <a:headEnd/>
            <a:tailEnd/>
          </a:ln>
        </p:spPr>
        <p:txBody>
          <a:bodyPr>
            <a:spAutoFit/>
          </a:bodyPr>
          <a:lstStyle/>
          <a:p>
            <a:pPr algn="ctr"/>
            <a:r>
              <a:rPr lang="en-US" sz="2400" dirty="0" err="1">
                <a:solidFill>
                  <a:srgbClr val="EFA847"/>
                </a:solidFill>
                <a:latin typeface="Arial" charset="0"/>
                <a:cs typeface="Arial" charset="0"/>
              </a:rPr>
              <a:t>ExamPlanning.Com</a:t>
            </a:r>
            <a:endParaRPr lang="en-US" sz="2400" u="sng" dirty="0">
              <a:solidFill>
                <a:srgbClr val="EFA847"/>
              </a:solidFill>
              <a:latin typeface="Arial" charset="0"/>
              <a:cs typeface="Arial" charset="0"/>
            </a:endParaRPr>
          </a:p>
        </p:txBody>
      </p:sp>
      <p:sp>
        <p:nvSpPr>
          <p:cNvPr id="22" name="Oval 21"/>
          <p:cNvSpPr/>
          <p:nvPr/>
        </p:nvSpPr>
        <p:spPr>
          <a:xfrm>
            <a:off x="592138" y="1143000"/>
            <a:ext cx="6604000" cy="6602413"/>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sp>
        <p:nvSpPr>
          <p:cNvPr id="37" name="Oval 36"/>
          <p:cNvSpPr/>
          <p:nvPr/>
        </p:nvSpPr>
        <p:spPr>
          <a:xfrm>
            <a:off x="814388" y="1370013"/>
            <a:ext cx="6142037" cy="6140450"/>
          </a:xfrm>
          <a:prstGeom prst="ellipse">
            <a:avLst/>
          </a:prstGeom>
          <a:ln/>
        </p:spPr>
        <p:style>
          <a:lnRef idx="2">
            <a:schemeClr val="accent1">
              <a:shade val="50000"/>
            </a:schemeClr>
          </a:lnRef>
          <a:fillRef idx="1001">
            <a:schemeClr val="dk2"/>
          </a:fillRef>
          <a:effectRef idx="0">
            <a:schemeClr val="accent1"/>
          </a:effectRef>
          <a:fontRef idx="minor">
            <a:schemeClr val="lt1"/>
          </a:fontRef>
        </p:style>
        <p:txBody>
          <a:bodyPr anchor="ctr"/>
          <a:lstStyle/>
          <a:p>
            <a:pPr algn="ctr">
              <a:defRPr/>
            </a:pPr>
            <a:endParaRPr lang="en-US"/>
          </a:p>
        </p:txBody>
      </p:sp>
      <p:sp>
        <p:nvSpPr>
          <p:cNvPr id="2058" name="TextBox 7"/>
          <p:cNvSpPr txBox="1">
            <a:spLocks noChangeArrowheads="1"/>
          </p:cNvSpPr>
          <p:nvPr/>
        </p:nvSpPr>
        <p:spPr bwMode="auto">
          <a:xfrm>
            <a:off x="635000" y="3284538"/>
            <a:ext cx="6391275" cy="3046988"/>
          </a:xfrm>
          <a:prstGeom prst="rect">
            <a:avLst/>
          </a:prstGeom>
          <a:noFill/>
          <a:ln w="9525">
            <a:noFill/>
            <a:miter lim="800000"/>
            <a:headEnd/>
            <a:tailEnd/>
          </a:ln>
        </p:spPr>
        <p:txBody>
          <a:bodyPr>
            <a:spAutoFit/>
          </a:bodyPr>
          <a:lstStyle/>
          <a:p>
            <a:pPr algn="ctr">
              <a:lnSpc>
                <a:spcPct val="80000"/>
              </a:lnSpc>
            </a:pPr>
            <a:r>
              <a:rPr lang="en-US" sz="4400" b="1" dirty="0">
                <a:solidFill>
                  <a:schemeClr val="bg1"/>
                </a:solidFill>
                <a:latin typeface="Arial" charset="0"/>
                <a:cs typeface="Arial" charset="0"/>
              </a:rPr>
              <a:t>DIFFERENCE BETWEEN </a:t>
            </a:r>
          </a:p>
          <a:p>
            <a:pPr algn="ctr">
              <a:lnSpc>
                <a:spcPct val="80000"/>
              </a:lnSpc>
            </a:pPr>
            <a:r>
              <a:rPr lang="en-US" sz="4800" b="1" dirty="0">
                <a:solidFill>
                  <a:schemeClr val="bg1"/>
                </a:solidFill>
                <a:latin typeface="Arial" charset="0"/>
                <a:cs typeface="Arial" charset="0"/>
              </a:rPr>
              <a:t>Computer Science </a:t>
            </a:r>
          </a:p>
          <a:p>
            <a:pPr algn="ctr">
              <a:lnSpc>
                <a:spcPct val="80000"/>
              </a:lnSpc>
            </a:pPr>
            <a:r>
              <a:rPr lang="en-US" sz="4800" b="1" dirty="0">
                <a:solidFill>
                  <a:schemeClr val="bg1"/>
                </a:solidFill>
                <a:latin typeface="Arial" charset="0"/>
                <a:cs typeface="Arial" charset="0"/>
              </a:rPr>
              <a:t>&amp; Information Technology</a:t>
            </a:r>
          </a:p>
        </p:txBody>
      </p:sp>
      <p:pic>
        <p:nvPicPr>
          <p:cNvPr id="2059" name="Picture 24"/>
          <p:cNvPicPr>
            <a:picLocks noChangeAspect="1"/>
          </p:cNvPicPr>
          <p:nvPr/>
        </p:nvPicPr>
        <p:blipFill>
          <a:blip r:embed="rId2"/>
          <a:srcRect/>
          <a:stretch>
            <a:fillRect/>
          </a:stretch>
        </p:blipFill>
        <p:spPr bwMode="auto">
          <a:xfrm>
            <a:off x="3478213" y="1947863"/>
            <a:ext cx="806450" cy="962025"/>
          </a:xfrm>
          <a:prstGeom prst="rect">
            <a:avLst/>
          </a:prstGeom>
          <a:noFill/>
          <a:ln w="9525">
            <a:noFill/>
            <a:miter lim="800000"/>
            <a:headEnd/>
            <a:tailEnd/>
          </a:ln>
        </p:spPr>
      </p:pic>
      <p:sp>
        <p:nvSpPr>
          <p:cNvPr id="49" name="Oval 48"/>
          <p:cNvSpPr/>
          <p:nvPr/>
        </p:nvSpPr>
        <p:spPr>
          <a:xfrm>
            <a:off x="385763" y="939800"/>
            <a:ext cx="7000875" cy="7000875"/>
          </a:xfrm>
          <a:prstGeom prst="ellipse">
            <a:avLst/>
          </a:prstGeom>
          <a:noFill/>
          <a:ln w="38100" cmpd="sng">
            <a:solidFill>
              <a:srgbClr val="FFFFFF"/>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7772400" cy="1366838"/>
          </a:xfrm>
          <a:prstGeom prst="rect">
            <a:avLst/>
          </a:prstGeom>
          <a:solidFill>
            <a:srgbClr val="EA4A4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9" name="Straight Connector 18"/>
          <p:cNvCxnSpPr/>
          <p:nvPr/>
        </p:nvCxnSpPr>
        <p:spPr>
          <a:xfrm>
            <a:off x="0" y="1249363"/>
            <a:ext cx="7772400" cy="0"/>
          </a:xfrm>
          <a:prstGeom prst="line">
            <a:avLst/>
          </a:prstGeom>
          <a:ln w="38100" cmpd="sng">
            <a:solidFill>
              <a:srgbClr val="FFFFFF"/>
            </a:solidFill>
            <a:prstDash val="sysDash"/>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781050" y="1734207"/>
            <a:ext cx="6134100" cy="8309967"/>
          </a:xfrm>
          <a:prstGeom prst="rect">
            <a:avLst/>
          </a:prstGeom>
          <a:noFill/>
        </p:spPr>
        <p:txBody>
          <a:bodyPr>
            <a:spAutoFit/>
          </a:bodyPr>
          <a:lstStyle/>
          <a:p>
            <a:pPr algn="just"/>
            <a:r>
              <a:rPr lang="en-US" dirty="0"/>
              <a:t>Computer science and information technology both are rewarding fields having slightly different skills and bright career. Both fields deal with the study of computers at college level. Apparently, both fields seem alike but the study of computer science and information technology focuses on different aspects of computers.</a:t>
            </a:r>
          </a:p>
          <a:p>
            <a:pPr algn="just"/>
            <a:r>
              <a:rPr lang="en-US" dirty="0"/>
              <a:t>The difference between them is briefly mentioned for the purpose of information and clarification that will help you to choose between computer science and information technology.</a:t>
            </a:r>
          </a:p>
          <a:p>
            <a:pPr algn="just"/>
            <a:endParaRPr lang="en-US" sz="2400" b="1" dirty="0"/>
          </a:p>
          <a:p>
            <a:pPr algn="just"/>
            <a:r>
              <a:rPr lang="en-US" sz="2400" b="1" u="sng" dirty="0"/>
              <a:t>COMPUTER SCIENCE</a:t>
            </a:r>
          </a:p>
          <a:p>
            <a:pPr algn="just"/>
            <a:r>
              <a:rPr lang="en-US" dirty="0"/>
              <a:t>Computer science is a field that is primarily concerned with the theoretical portion that deals with algorithms, data, programming languages etc. Computer science students are mainly focused on coding the programs, designing the database, software designs, algorithms, numerical analysis, and artificial intelligence.</a:t>
            </a:r>
          </a:p>
          <a:p>
            <a:pPr algn="just"/>
            <a:r>
              <a:rPr lang="en-US" dirty="0"/>
              <a:t>Computer science deals with processes for creating useful computer programs and applications and study of theories behind these processes, finding ways to solve computing problems and designing and developing software.</a:t>
            </a:r>
          </a:p>
          <a:p>
            <a:pPr algn="just"/>
            <a:r>
              <a:rPr lang="en-US" dirty="0"/>
              <a:t>As this field is very vast, it also covers theory of computation, network security and privacy, algorithms for processing data, cryptography,  representation of data, organization of data in databases of various types and scales, statistical modeling of data in large databases for supporting inference of trends, different programming languages that are used develop various types of applications to be used for several purposes.</a:t>
            </a:r>
          </a:p>
          <a:p>
            <a:pPr marL="285750" indent="-285750" fontAlgn="auto">
              <a:spcBef>
                <a:spcPts val="0"/>
              </a:spcBef>
              <a:spcAft>
                <a:spcPts val="0"/>
              </a:spcAft>
              <a:defRPr/>
            </a:pPr>
            <a:endParaRPr lang="en-US" dirty="0">
              <a:latin typeface="Arial"/>
              <a:ea typeface="+mn-ea"/>
              <a:cs typeface="Arial"/>
            </a:endParaRPr>
          </a:p>
        </p:txBody>
      </p:sp>
      <p:sp>
        <p:nvSpPr>
          <p:cNvPr id="21" name="TextBox 3"/>
          <p:cNvSpPr txBox="1">
            <a:spLocks noChangeArrowheads="1"/>
          </p:cNvSpPr>
          <p:nvPr/>
        </p:nvSpPr>
        <p:spPr bwMode="auto">
          <a:xfrm>
            <a:off x="289906" y="210790"/>
            <a:ext cx="7340600" cy="1077218"/>
          </a:xfrm>
          <a:prstGeom prst="rect">
            <a:avLst/>
          </a:prstGeom>
          <a:noFill/>
          <a:ln w="9525">
            <a:noFill/>
            <a:miter lim="800000"/>
            <a:headEnd/>
            <a:tailEnd/>
          </a:ln>
        </p:spPr>
        <p:txBody>
          <a:bodyPr>
            <a:spAutoFit/>
          </a:bodyPr>
          <a:lstStyle/>
          <a:p>
            <a:r>
              <a:rPr lang="en-US" sz="3200" b="1" dirty="0">
                <a:solidFill>
                  <a:schemeClr val="bg1"/>
                </a:solidFill>
              </a:rPr>
              <a:t>What is the difference between computer science and information technology?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7772400" cy="1366838"/>
          </a:xfrm>
          <a:prstGeom prst="rect">
            <a:avLst/>
          </a:prstGeom>
          <a:solidFill>
            <a:srgbClr val="EA4A4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9" name="Straight Connector 18"/>
          <p:cNvCxnSpPr/>
          <p:nvPr/>
        </p:nvCxnSpPr>
        <p:spPr>
          <a:xfrm>
            <a:off x="0" y="1249363"/>
            <a:ext cx="7772400" cy="0"/>
          </a:xfrm>
          <a:prstGeom prst="line">
            <a:avLst/>
          </a:prstGeom>
          <a:ln w="38100" cmpd="sng">
            <a:solidFill>
              <a:srgbClr val="FFFFFF"/>
            </a:solidFill>
            <a:prstDash val="sysDash"/>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781050" y="1471434"/>
            <a:ext cx="6134100" cy="8586966"/>
          </a:xfrm>
          <a:prstGeom prst="rect">
            <a:avLst/>
          </a:prstGeom>
          <a:noFill/>
        </p:spPr>
        <p:txBody>
          <a:bodyPr>
            <a:spAutoFit/>
          </a:bodyPr>
          <a:lstStyle/>
          <a:p>
            <a:r>
              <a:rPr lang="en-US" sz="2400" b="1" u="sng" dirty="0"/>
              <a:t>INFORMATION TECHNOLOGY</a:t>
            </a:r>
          </a:p>
          <a:p>
            <a:pPr algn="just"/>
            <a:r>
              <a:rPr lang="en-US" b="1" dirty="0"/>
              <a:t>Definition:</a:t>
            </a:r>
            <a:r>
              <a:rPr lang="en-US" dirty="0"/>
              <a:t> As per </a:t>
            </a:r>
            <a:r>
              <a:rPr lang="en-US" dirty="0" err="1">
                <a:hlinkClick r:id="rId2"/>
              </a:rPr>
              <a:t>merriam-webster</a:t>
            </a:r>
            <a:r>
              <a:rPr lang="en-US" dirty="0"/>
              <a:t> definition of information technology is </a:t>
            </a:r>
            <a:r>
              <a:rPr lang="en-US" i="1" dirty="0"/>
              <a:t>"the technology involving the development, maintenance, and use of computer systems, software, and networks for the processing and distribution of data".</a:t>
            </a:r>
            <a:endParaRPr lang="en-US" dirty="0"/>
          </a:p>
          <a:p>
            <a:pPr algn="just"/>
            <a:r>
              <a:rPr lang="en-US" dirty="0"/>
              <a:t>Information technology is not as complex as computer science. It does not involve complex algorithms and computations.  It is mainly concerned with the storage, manipulation and retrieval of data. Information technology is also considered subpart of information and communication technology(ICT).</a:t>
            </a:r>
          </a:p>
          <a:p>
            <a:pPr algn="just"/>
            <a:r>
              <a:rPr lang="en-US" dirty="0"/>
              <a:t>I.T. involves installation and maintenance of computer systems, operating networks, and databases. In an easy word we can say that information technology deals with software, hardware, internet,  networking and technical support.</a:t>
            </a:r>
          </a:p>
          <a:p>
            <a:r>
              <a:rPr lang="en-US" sz="2400" b="1" u="sng" dirty="0"/>
              <a:t>MAIN DIFFERENCES</a:t>
            </a:r>
          </a:p>
          <a:p>
            <a:pPr algn="just"/>
            <a:r>
              <a:rPr lang="en-US" dirty="0"/>
              <a:t>The computer science students mainly focus on arithmetic, algorithmic, computational and theoretical part of the computer systems while students studying information technology have focus on installation, internet, networking, technical support and operating databases and other software.</a:t>
            </a:r>
          </a:p>
          <a:p>
            <a:pPr algn="just"/>
            <a:r>
              <a:rPr lang="en-US" dirty="0"/>
              <a:t>Computer science is mainly concerned with creation, designing and developing the computer programs/applications/software while information technology is concerned with usage of computer applications and programs.</a:t>
            </a:r>
          </a:p>
          <a:p>
            <a:pPr algn="just"/>
            <a:r>
              <a:rPr lang="en-US" dirty="0"/>
              <a:t>The computer scientist work at the lower level with computer systems while IT professionals have high level working, the latter is more than former.</a:t>
            </a:r>
          </a:p>
          <a:p>
            <a:pPr algn="just"/>
            <a:r>
              <a:rPr lang="en-US" dirty="0"/>
              <a:t>Both computer science and information technology require a different level of skills and environment to work.</a:t>
            </a:r>
          </a:p>
          <a:p>
            <a:pPr marL="285750" indent="-285750" fontAlgn="auto">
              <a:spcBef>
                <a:spcPts val="0"/>
              </a:spcBef>
              <a:spcAft>
                <a:spcPts val="0"/>
              </a:spcAft>
              <a:defRPr/>
            </a:pPr>
            <a:endParaRPr lang="en-US" dirty="0">
              <a:latin typeface="Arial"/>
              <a:ea typeface="+mn-ea"/>
              <a:cs typeface="Arial"/>
            </a:endParaRPr>
          </a:p>
        </p:txBody>
      </p:sp>
      <p:sp>
        <p:nvSpPr>
          <p:cNvPr id="21" name="TextBox 3"/>
          <p:cNvSpPr txBox="1">
            <a:spLocks noChangeArrowheads="1"/>
          </p:cNvSpPr>
          <p:nvPr/>
        </p:nvSpPr>
        <p:spPr bwMode="auto">
          <a:xfrm>
            <a:off x="289906" y="210790"/>
            <a:ext cx="7340600" cy="1077218"/>
          </a:xfrm>
          <a:prstGeom prst="rect">
            <a:avLst/>
          </a:prstGeom>
          <a:noFill/>
          <a:ln w="9525">
            <a:noFill/>
            <a:miter lim="800000"/>
            <a:headEnd/>
            <a:tailEnd/>
          </a:ln>
        </p:spPr>
        <p:txBody>
          <a:bodyPr>
            <a:spAutoFit/>
          </a:bodyPr>
          <a:lstStyle/>
          <a:p>
            <a:r>
              <a:rPr lang="en-US" sz="3200" b="1" dirty="0">
                <a:solidFill>
                  <a:schemeClr val="bg1"/>
                </a:solidFill>
              </a:rPr>
              <a:t>What is the difference between computer science and information technology?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7772400" cy="1366838"/>
          </a:xfrm>
          <a:prstGeom prst="rect">
            <a:avLst/>
          </a:prstGeom>
          <a:solidFill>
            <a:srgbClr val="EA4A4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9" name="Straight Connector 18"/>
          <p:cNvCxnSpPr/>
          <p:nvPr/>
        </p:nvCxnSpPr>
        <p:spPr>
          <a:xfrm>
            <a:off x="0" y="1249363"/>
            <a:ext cx="7772400" cy="0"/>
          </a:xfrm>
          <a:prstGeom prst="line">
            <a:avLst/>
          </a:prstGeom>
          <a:ln w="38100" cmpd="sng">
            <a:solidFill>
              <a:srgbClr val="FFFFFF"/>
            </a:solidFill>
            <a:prstDash val="sysDash"/>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781050" y="1734207"/>
            <a:ext cx="6134100" cy="7478970"/>
          </a:xfrm>
          <a:prstGeom prst="rect">
            <a:avLst/>
          </a:prstGeom>
          <a:noFill/>
        </p:spPr>
        <p:txBody>
          <a:bodyPr>
            <a:spAutoFit/>
          </a:bodyPr>
          <a:lstStyle/>
          <a:p>
            <a:r>
              <a:rPr lang="en-US" sz="2400" b="1" u="sng" dirty="0"/>
              <a:t>CAREER OPPORTUNITIES</a:t>
            </a:r>
          </a:p>
          <a:p>
            <a:pPr algn="just"/>
            <a:r>
              <a:rPr lang="en-US" dirty="0"/>
              <a:t>The career of both computer scientist and IT professionals have bright opportunities. If you prefer a computer science degree, the designation in your career will be Software Developer, System Engineer, Database Designer or a Programmer etc.</a:t>
            </a:r>
          </a:p>
          <a:p>
            <a:pPr algn="just"/>
            <a:r>
              <a:rPr lang="en-US" dirty="0"/>
              <a:t>As per </a:t>
            </a:r>
            <a:r>
              <a:rPr lang="en-US" dirty="0" err="1">
                <a:hlinkClick r:id="rId2"/>
              </a:rPr>
              <a:t>payscale</a:t>
            </a:r>
            <a:r>
              <a:rPr lang="en-US" dirty="0"/>
              <a:t>, average salary of Software Developer is $70,930 while that of Sr. Software Engineer/Developer/Programmer is $106,319.</a:t>
            </a:r>
          </a:p>
          <a:p>
            <a:pPr algn="just"/>
            <a:r>
              <a:rPr lang="en-US" dirty="0"/>
              <a:t>A question may arise in mind that what can you do with a degree in information technology? The answer is that if you have obtained IT degree, the designation in your career will be System Administrator, Database Administrator, Network Security Analyst, IT Director and IT Support Specialist.</a:t>
            </a:r>
          </a:p>
          <a:p>
            <a:pPr algn="just"/>
            <a:r>
              <a:rPr lang="en-US" dirty="0"/>
              <a:t>Average salary of System Administrator is $60,690, IT Support Specialist is $45,495 and that of IT Director is $90,287.</a:t>
            </a:r>
          </a:p>
          <a:p>
            <a:r>
              <a:rPr lang="en-US" sz="2400" b="1" u="sng" dirty="0"/>
              <a:t>CONCLUSION</a:t>
            </a:r>
          </a:p>
          <a:p>
            <a:pPr algn="just"/>
            <a:r>
              <a:rPr lang="en-US" dirty="0"/>
              <a:t>Fields of information technology and computer science, both have great opportunities. On one hand job of computer scientist requires more skills and hard work than that of IT professionals but on the other hand they are highly paid also.</a:t>
            </a:r>
          </a:p>
          <a:p>
            <a:pPr algn="just"/>
            <a:r>
              <a:rPr lang="en-US" dirty="0"/>
              <a:t>The working in the field of information technology is somewhat easier. As shown above, the difference in salaries is also clear.</a:t>
            </a:r>
          </a:p>
          <a:p>
            <a:pPr algn="just"/>
            <a:r>
              <a:rPr lang="en-US" dirty="0"/>
              <a:t>Now the choice is yours!</a:t>
            </a:r>
          </a:p>
          <a:p>
            <a:pPr algn="just"/>
            <a:r>
              <a:rPr lang="en-US" dirty="0"/>
              <a:t>It is advisable that you may choose your field according to your interest.</a:t>
            </a:r>
          </a:p>
          <a:p>
            <a:pPr marL="285750" indent="-285750" fontAlgn="auto">
              <a:spcBef>
                <a:spcPts val="0"/>
              </a:spcBef>
              <a:spcAft>
                <a:spcPts val="0"/>
              </a:spcAft>
              <a:defRPr/>
            </a:pPr>
            <a:endParaRPr lang="en-US" dirty="0">
              <a:latin typeface="Arial"/>
              <a:ea typeface="+mn-ea"/>
              <a:cs typeface="Arial"/>
            </a:endParaRPr>
          </a:p>
        </p:txBody>
      </p:sp>
      <p:sp>
        <p:nvSpPr>
          <p:cNvPr id="21" name="TextBox 3"/>
          <p:cNvSpPr txBox="1">
            <a:spLocks noChangeArrowheads="1"/>
          </p:cNvSpPr>
          <p:nvPr/>
        </p:nvSpPr>
        <p:spPr bwMode="auto">
          <a:xfrm>
            <a:off x="289906" y="210790"/>
            <a:ext cx="7340600" cy="1077218"/>
          </a:xfrm>
          <a:prstGeom prst="rect">
            <a:avLst/>
          </a:prstGeom>
          <a:noFill/>
          <a:ln w="9525">
            <a:noFill/>
            <a:miter lim="800000"/>
            <a:headEnd/>
            <a:tailEnd/>
          </a:ln>
        </p:spPr>
        <p:txBody>
          <a:bodyPr>
            <a:spAutoFit/>
          </a:bodyPr>
          <a:lstStyle/>
          <a:p>
            <a:r>
              <a:rPr lang="en-US" sz="3200" b="1" dirty="0">
                <a:solidFill>
                  <a:schemeClr val="bg1"/>
                </a:solidFill>
              </a:rPr>
              <a:t>What is the difference between computer science and information technology?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1779</TotalTime>
  <Words>439</Words>
  <Application>Microsoft Office PowerPoint</Application>
  <PresentationFormat>Custom</PresentationFormat>
  <Paragraphs>33</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Company>HubSpot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Demond Wong</dc:creator>
  <cp:lastModifiedBy>Zubair</cp:lastModifiedBy>
  <cp:revision>47</cp:revision>
  <dcterms:created xsi:type="dcterms:W3CDTF">2013-10-18T20:08:21Z</dcterms:created>
  <dcterms:modified xsi:type="dcterms:W3CDTF">2019-04-15T04:20:28Z</dcterms:modified>
</cp:coreProperties>
</file>